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4"/>
  </p:notesMasterIdLst>
  <p:sldIdLst>
    <p:sldId id="256" r:id="rId2"/>
    <p:sldId id="257" r:id="rId3"/>
    <p:sldId id="258" r:id="rId4"/>
    <p:sldId id="293" r:id="rId5"/>
    <p:sldId id="365" r:id="rId6"/>
    <p:sldId id="280" r:id="rId7"/>
    <p:sldId id="311" r:id="rId8"/>
    <p:sldId id="331" r:id="rId9"/>
    <p:sldId id="262" r:id="rId10"/>
    <p:sldId id="309" r:id="rId11"/>
    <p:sldId id="263" r:id="rId12"/>
    <p:sldId id="301" r:id="rId13"/>
    <p:sldId id="302" r:id="rId14"/>
    <p:sldId id="372" r:id="rId15"/>
    <p:sldId id="305" r:id="rId16"/>
    <p:sldId id="307" r:id="rId17"/>
    <p:sldId id="308" r:id="rId18"/>
    <p:sldId id="336" r:id="rId19"/>
    <p:sldId id="337" r:id="rId20"/>
    <p:sldId id="338" r:id="rId21"/>
    <p:sldId id="339" r:id="rId22"/>
    <p:sldId id="342" r:id="rId23"/>
    <p:sldId id="295" r:id="rId24"/>
    <p:sldId id="282" r:id="rId25"/>
    <p:sldId id="366" r:id="rId26"/>
    <p:sldId id="359" r:id="rId27"/>
    <p:sldId id="268" r:id="rId28"/>
    <p:sldId id="324" r:id="rId29"/>
    <p:sldId id="269" r:id="rId30"/>
    <p:sldId id="290" r:id="rId31"/>
    <p:sldId id="283" r:id="rId32"/>
    <p:sldId id="367" r:id="rId33"/>
    <p:sldId id="360" r:id="rId34"/>
    <p:sldId id="361" r:id="rId35"/>
    <p:sldId id="362" r:id="rId36"/>
    <p:sldId id="270" r:id="rId37"/>
    <p:sldId id="271" r:id="rId38"/>
    <p:sldId id="326" r:id="rId39"/>
    <p:sldId id="319" r:id="rId40"/>
    <p:sldId id="343" r:id="rId41"/>
    <p:sldId id="272" r:id="rId42"/>
    <p:sldId id="373" r:id="rId43"/>
    <p:sldId id="368" r:id="rId44"/>
    <p:sldId id="369" r:id="rId45"/>
    <p:sldId id="312" r:id="rId46"/>
    <p:sldId id="320" r:id="rId47"/>
    <p:sldId id="370" r:id="rId48"/>
    <p:sldId id="273" r:id="rId49"/>
    <p:sldId id="327" r:id="rId50"/>
    <p:sldId id="328" r:id="rId51"/>
    <p:sldId id="330" r:id="rId52"/>
    <p:sldId id="346" r:id="rId53"/>
    <p:sldId id="364" r:id="rId54"/>
    <p:sldId id="348" r:id="rId55"/>
    <p:sldId id="317" r:id="rId56"/>
    <p:sldId id="277" r:id="rId57"/>
    <p:sldId id="278" r:id="rId58"/>
    <p:sldId id="349" r:id="rId59"/>
    <p:sldId id="350" r:id="rId60"/>
    <p:sldId id="351" r:id="rId61"/>
    <p:sldId id="352" r:id="rId62"/>
    <p:sldId id="353" r:id="rId63"/>
    <p:sldId id="354" r:id="rId64"/>
    <p:sldId id="355" r:id="rId65"/>
    <p:sldId id="356" r:id="rId66"/>
    <p:sldId id="357" r:id="rId67"/>
    <p:sldId id="358" r:id="rId68"/>
    <p:sldId id="321" r:id="rId69"/>
    <p:sldId id="322" r:id="rId70"/>
    <p:sldId id="291" r:id="rId71"/>
    <p:sldId id="374" r:id="rId72"/>
    <p:sldId id="371" r:id="rId73"/>
  </p:sldIdLst>
  <p:sldSz cx="12192000" cy="6858000"/>
  <p:notesSz cx="6858000" cy="1543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561B4"/>
    <a:srgbClr val="C7F0C6"/>
    <a:srgbClr val="33CC33"/>
    <a:srgbClr val="2E6FB0"/>
    <a:srgbClr val="4B91D1"/>
    <a:srgbClr val="55833D"/>
    <a:srgbClr val="679150"/>
    <a:srgbClr val="FFFCF3"/>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3995" autoAdjust="0"/>
  </p:normalViewPr>
  <p:slideViewPr>
    <p:cSldViewPr snapToGrid="0">
      <p:cViewPr varScale="1">
        <p:scale>
          <a:sx n="75" d="100"/>
          <a:sy n="75" d="100"/>
        </p:scale>
        <p:origin x="220" y="60"/>
      </p:cViewPr>
      <p:guideLst>
        <p:guide orient="horz" pos="432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C9F4-C18A-4AAE-A4C5-5EC03AC0D571}"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B0859-3CF9-4522-8BD4-7CFA1BC8768C}" type="slidenum">
              <a:rPr lang="zh-CN" altLang="en-US" smtClean="0"/>
              <a:t>‹#›</a:t>
            </a:fld>
            <a:endParaRPr lang="zh-CN" altLang="en-US"/>
          </a:p>
        </p:txBody>
      </p:sp>
    </p:spTree>
    <p:extLst>
      <p:ext uri="{BB962C8B-B14F-4D97-AF65-F5344CB8AC3E}">
        <p14:creationId xmlns:p14="http://schemas.microsoft.com/office/powerpoint/2010/main" val="77346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raveness.me/consensu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att33.com/2018/07/08/distribute-system-consistency-protoco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t>本次分享主要以数据存储为核心的单节点与多节点系统常见问题的探讨，和 </a:t>
            </a:r>
            <a:r>
              <a:rPr lang="en-US" altLang="zh-CN" sz="1200" baseline="0" dirty="0"/>
              <a:t>ZooKeeper </a:t>
            </a:r>
            <a:r>
              <a:rPr lang="zh-CN" altLang="en-US" sz="1200" baseline="0" dirty="0"/>
              <a:t>技术的讨论。</a:t>
            </a:r>
            <a:endParaRPr lang="zh-CN" altLang="en-US"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a:t>
            </a:fld>
            <a:endParaRPr lang="zh-CN" altLang="en-US"/>
          </a:p>
        </p:txBody>
      </p:sp>
    </p:spTree>
    <p:extLst>
      <p:ext uri="{BB962C8B-B14F-4D97-AF65-F5344CB8AC3E}">
        <p14:creationId xmlns:p14="http://schemas.microsoft.com/office/powerpoint/2010/main" val="306436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10</a:t>
            </a:fld>
            <a:endParaRPr lang="zh-CN" altLang="en-US"/>
          </a:p>
        </p:txBody>
      </p:sp>
    </p:spTree>
    <p:extLst>
      <p:ext uri="{BB962C8B-B14F-4D97-AF65-F5344CB8AC3E}">
        <p14:creationId xmlns:p14="http://schemas.microsoft.com/office/powerpoint/2010/main" val="388405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11</a:t>
            </a:fld>
            <a:endParaRPr lang="zh-CN" altLang="en-US"/>
          </a:p>
        </p:txBody>
      </p:sp>
    </p:spTree>
    <p:extLst>
      <p:ext uri="{BB962C8B-B14F-4D97-AF65-F5344CB8AC3E}">
        <p14:creationId xmlns:p14="http://schemas.microsoft.com/office/powerpoint/2010/main" val="3902741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12</a:t>
            </a:fld>
            <a:endParaRPr lang="zh-CN" altLang="en-US"/>
          </a:p>
        </p:txBody>
      </p:sp>
    </p:spTree>
    <p:extLst>
      <p:ext uri="{BB962C8B-B14F-4D97-AF65-F5344CB8AC3E}">
        <p14:creationId xmlns:p14="http://schemas.microsoft.com/office/powerpoint/2010/main" val="130586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13</a:t>
            </a:fld>
            <a:endParaRPr lang="zh-CN" altLang="en-US"/>
          </a:p>
        </p:txBody>
      </p:sp>
    </p:spTree>
    <p:extLst>
      <p:ext uri="{BB962C8B-B14F-4D97-AF65-F5344CB8AC3E}">
        <p14:creationId xmlns:p14="http://schemas.microsoft.com/office/powerpoint/2010/main" val="3123575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14</a:t>
            </a:fld>
            <a:endParaRPr lang="zh-CN" altLang="en-US"/>
          </a:p>
        </p:txBody>
      </p:sp>
    </p:spTree>
    <p:extLst>
      <p:ext uri="{BB962C8B-B14F-4D97-AF65-F5344CB8AC3E}">
        <p14:creationId xmlns:p14="http://schemas.microsoft.com/office/powerpoint/2010/main" val="411144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15</a:t>
            </a:fld>
            <a:endParaRPr lang="zh-CN" altLang="en-US"/>
          </a:p>
        </p:txBody>
      </p:sp>
    </p:spTree>
    <p:extLst>
      <p:ext uri="{BB962C8B-B14F-4D97-AF65-F5344CB8AC3E}">
        <p14:creationId xmlns:p14="http://schemas.microsoft.com/office/powerpoint/2010/main" val="1212632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16</a:t>
            </a:fld>
            <a:endParaRPr lang="zh-CN" altLang="en-US"/>
          </a:p>
        </p:txBody>
      </p:sp>
    </p:spTree>
    <p:extLst>
      <p:ext uri="{BB962C8B-B14F-4D97-AF65-F5344CB8AC3E}">
        <p14:creationId xmlns:p14="http://schemas.microsoft.com/office/powerpoint/2010/main" val="4113055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17</a:t>
            </a:fld>
            <a:endParaRPr lang="zh-CN" altLang="en-US"/>
          </a:p>
        </p:txBody>
      </p:sp>
    </p:spTree>
    <p:extLst>
      <p:ext uri="{BB962C8B-B14F-4D97-AF65-F5344CB8AC3E}">
        <p14:creationId xmlns:p14="http://schemas.microsoft.com/office/powerpoint/2010/main" val="8086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举个例子，我们电脑的 CPU 在不同的进程之间来回切换，提高 CPU 的利用效率，但是导致了进程的不确定等待，如果一个进程正在 CPU 上执行，其他进程必须等待。</a:t>
            </a:r>
            <a:endParaRPr lang="en-US" altLang="ja-JP" dirty="0">
              <a:latin typeface="Calibri"/>
              <a:ea typeface="游ゴシック"/>
              <a:cs typeface="Calibri"/>
            </a:endParaRPr>
          </a:p>
          <a:p>
            <a:r>
              <a:rPr lang="ja-JP" altLang="en-US" dirty="0">
                <a:ea typeface="游ゴシック"/>
              </a:rPr>
              <a:t>和</a:t>
            </a:r>
            <a:r>
              <a:rPr lang="ja-JP" altLang="en-US" dirty="0">
                <a:latin typeface="+mn-lt"/>
                <a:ea typeface="游ゴシック"/>
                <a:cs typeface="Calibri"/>
              </a:rPr>
              <a:t> CPU 类似的是网络，</a:t>
            </a:r>
            <a:r>
              <a:rPr lang="ja-JP" altLang="en-US" dirty="0">
                <a:latin typeface="Calibri"/>
                <a:ea typeface="游ゴシック"/>
                <a:cs typeface="Calibri"/>
              </a:rPr>
              <a:t>由于互联网为了充分利用资源，采用动态分配网络宽带的方式，请求会出现排队，响应超时等各种情况。</a:t>
            </a:r>
          </a:p>
          <a:p>
            <a:r>
              <a:rPr lang="zh-CN" altLang="en-US" dirty="0">
                <a:ea typeface="等线"/>
              </a:rPr>
              <a:t>请求可能已经丢失：交换机配置错误。</a:t>
            </a:r>
            <a:endParaRPr lang="ja-JP" altLang="zh-CN" dirty="0"/>
          </a:p>
          <a:p>
            <a:r>
              <a:rPr lang="zh-CN" altLang="zh-CN" dirty="0">
                <a:ea typeface="等线"/>
              </a:rPr>
              <a:t>请求可能正在队列中等待</a:t>
            </a:r>
            <a:r>
              <a:rPr lang="zh-CN" altLang="en-US" dirty="0">
                <a:ea typeface="等线"/>
              </a:rPr>
              <a:t>，</a:t>
            </a:r>
            <a:r>
              <a:rPr lang="zh-CN" altLang="zh-CN" dirty="0">
                <a:ea typeface="等线"/>
              </a:rPr>
              <a:t>无法马上发送</a:t>
            </a:r>
            <a:r>
              <a:rPr lang="zh-CN" altLang="en-US" dirty="0">
                <a:ea typeface="等线"/>
              </a:rPr>
              <a:t>：网络超出负荷，需要排队等候。</a:t>
            </a:r>
            <a:endParaRPr lang="zh-CN" altLang="zh-CN" dirty="0">
              <a:ea typeface="等线"/>
            </a:endParaRPr>
          </a:p>
          <a:p>
            <a:r>
              <a:rPr lang="zh-CN" altLang="en-US" dirty="0">
                <a:ea typeface="等线"/>
              </a:rPr>
              <a:t>远程接收节点可能已经失效：比如崩溃，关机。</a:t>
            </a:r>
            <a:endParaRPr lang="ja-JP" altLang="zh-CN" dirty="0"/>
          </a:p>
          <a:p>
            <a:r>
              <a:rPr lang="ja-JP" altLang="en-US" dirty="0">
                <a:latin typeface="Calibri"/>
                <a:ea typeface="游ゴシック"/>
                <a:cs typeface="Calibri"/>
              </a:rPr>
              <a:t>远程接收节点可能暂时无法响应：比如远程节点 Java 程序正在进行垃圾回收，或被操作系统的其他进程占用资源。</a:t>
            </a:r>
          </a:p>
          <a:p>
            <a:r>
              <a:rPr lang="zh-CN" altLang="en-US" dirty="0">
                <a:ea typeface="等线"/>
              </a:rPr>
              <a:t>远程接收节点已经完成了处理</a:t>
            </a:r>
            <a:r>
              <a:rPr lang="ja-JP" altLang="en-US" dirty="0">
                <a:ea typeface="游ゴシック"/>
              </a:rPr>
              <a:t>，</a:t>
            </a:r>
            <a:r>
              <a:rPr lang="zh-CN" altLang="en-US" dirty="0">
                <a:ea typeface="等线"/>
              </a:rPr>
              <a:t>但回复却在网络中丢失：比如之前腾讯云出现的光纤被挖导致数据丢失。</a:t>
            </a:r>
            <a:endParaRPr lang="ja-JP"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18</a:t>
            </a:fld>
            <a:endParaRPr lang="zh-CN" altLang="en-US"/>
          </a:p>
        </p:txBody>
      </p:sp>
    </p:spTree>
    <p:extLst>
      <p:ext uri="{BB962C8B-B14F-4D97-AF65-F5344CB8AC3E}">
        <p14:creationId xmlns:p14="http://schemas.microsoft.com/office/powerpoint/2010/main" val="1458057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计算机上的时钟一般通过同步 NTP 服务器尽量保持时间的正确。但是这种方式照样存在时间不同步的问题。</a:t>
            </a:r>
          </a:p>
          <a:p>
            <a:r>
              <a:rPr lang="ja-JP" altLang="en-US" dirty="0">
                <a:latin typeface="Calibri"/>
                <a:ea typeface="游ゴシック"/>
                <a:cs typeface="Calibri"/>
              </a:rPr>
              <a:t>另外，如果在集群内单独搭建一个时间服务器，也还是会出现以上的问题。</a:t>
            </a:r>
          </a:p>
          <a:p>
            <a:r>
              <a:rPr lang="ja-JP" altLang="en-US" dirty="0">
                <a:latin typeface="Calibri"/>
                <a:ea typeface="游ゴシック"/>
                <a:cs typeface="Calibri"/>
              </a:rPr>
              <a:t>时钟漂移：计算机中的石英钟不够准确，速度时快时慢。</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19</a:t>
            </a:fld>
            <a:endParaRPr lang="zh-CN" altLang="en-US"/>
          </a:p>
        </p:txBody>
      </p:sp>
    </p:spTree>
    <p:extLst>
      <p:ext uri="{BB962C8B-B14F-4D97-AF65-F5344CB8AC3E}">
        <p14:creationId xmlns:p14="http://schemas.microsoft.com/office/powerpoint/2010/main" val="331248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a:t>
            </a:fld>
            <a:endParaRPr lang="zh-CN" altLang="en-US"/>
          </a:p>
        </p:txBody>
      </p:sp>
    </p:spTree>
    <p:extLst>
      <p:ext uri="{BB962C8B-B14F-4D97-AF65-F5344CB8AC3E}">
        <p14:creationId xmlns:p14="http://schemas.microsoft.com/office/powerpoint/2010/main" val="2518634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除了网络和时钟，还有一个更极端的情况：拜占庭故障。</a:t>
            </a:r>
          </a:p>
          <a:p>
            <a:r>
              <a:rPr lang="ja-JP" altLang="en-US" dirty="0">
                <a:latin typeface="Calibri"/>
                <a:ea typeface="游ゴシック"/>
                <a:cs typeface="Calibri"/>
              </a:rPr>
              <a:t>这些节点就像警匪片中的卧底，让上司最终做出错误的决定。</a:t>
            </a:r>
          </a:p>
          <a:p>
            <a:r>
              <a:rPr lang="ja-JP" altLang="en-US" dirty="0">
                <a:latin typeface="Calibri"/>
                <a:ea typeface="游ゴシック"/>
                <a:cs typeface="Calibri"/>
              </a:rPr>
              <a:t>航空航天领域：这种行为非常危险，飞船爆炸，杀死宇航员等情况。</a:t>
            </a:r>
          </a:p>
          <a:p>
            <a:r>
              <a:rPr lang="zh-CN" altLang="zh-CN" dirty="0">
                <a:ea typeface="等线"/>
              </a:rPr>
              <a:t>区块链</a:t>
            </a:r>
            <a:r>
              <a:rPr lang="zh-CN" altLang="en-US" dirty="0">
                <a:ea typeface="等线"/>
              </a:rPr>
              <a:t>：</a:t>
            </a:r>
            <a:r>
              <a:rPr lang="zh-CN" altLang="zh-CN" dirty="0">
                <a:ea typeface="等线"/>
              </a:rPr>
              <a:t>某些参与者可能会作弊</a:t>
            </a:r>
            <a:r>
              <a:rPr lang="zh-CN" altLang="en-US" dirty="0">
                <a:ea typeface="等线"/>
              </a:rPr>
              <a:t>。</a:t>
            </a:r>
          </a:p>
          <a:p>
            <a:r>
              <a:rPr lang="zh-CN" altLang="en-US" dirty="0">
                <a:ea typeface="等线"/>
              </a:rPr>
              <a:t>       POW：比特币，浪费严重。</a:t>
            </a:r>
            <a:endParaRPr lang="en-US" altLang="zh-CN" dirty="0">
              <a:ea typeface="等线"/>
            </a:endParaRPr>
          </a:p>
          <a:p>
            <a:r>
              <a:rPr lang="en-US" altLang="zh-CN" dirty="0">
                <a:ea typeface="等线"/>
              </a:rPr>
              <a:t>       POS - </a:t>
            </a:r>
            <a:r>
              <a:rPr lang="zh-CN" altLang="zh-CN" dirty="0">
                <a:ea typeface="等线"/>
              </a:rPr>
              <a:t>股权证明：未来币。</a:t>
            </a:r>
            <a:endParaRPr lang="en-US" altLang="zh-CN" dirty="0">
              <a:ea typeface="等线"/>
            </a:endParaRPr>
          </a:p>
          <a:p>
            <a:r>
              <a:rPr lang="en-US" altLang="zh-CN" dirty="0">
                <a:ea typeface="等线"/>
              </a:rPr>
              <a:t>       POW + POS - </a:t>
            </a:r>
            <a:r>
              <a:rPr lang="zh-CN" altLang="zh-CN" dirty="0">
                <a:ea typeface="等线"/>
              </a:rPr>
              <a:t>混合机制</a:t>
            </a:r>
            <a:r>
              <a:rPr lang="zh-CN" altLang="en-US" dirty="0">
                <a:ea typeface="等线"/>
              </a:rPr>
              <a:t>：</a:t>
            </a:r>
            <a:r>
              <a:rPr lang="zh-CN" altLang="zh-CN" dirty="0">
                <a:ea typeface="等线"/>
              </a:rPr>
              <a:t>以太坊。</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20</a:t>
            </a:fld>
            <a:endParaRPr lang="zh-CN" altLang="en-US"/>
          </a:p>
        </p:txBody>
      </p:sp>
    </p:spTree>
    <p:extLst>
      <p:ext uri="{BB962C8B-B14F-4D97-AF65-F5344CB8AC3E}">
        <p14:creationId xmlns:p14="http://schemas.microsoft.com/office/powerpoint/2010/main" val="291908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21</a:t>
            </a:fld>
            <a:endParaRPr lang="zh-CN" altLang="en-US"/>
          </a:p>
        </p:txBody>
      </p:sp>
    </p:spTree>
    <p:extLst>
      <p:ext uri="{BB962C8B-B14F-4D97-AF65-F5344CB8AC3E}">
        <p14:creationId xmlns:p14="http://schemas.microsoft.com/office/powerpoint/2010/main" val="117203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22</a:t>
            </a:fld>
            <a:endParaRPr lang="zh-CN" altLang="en-US"/>
          </a:p>
        </p:txBody>
      </p:sp>
    </p:spTree>
    <p:extLst>
      <p:ext uri="{BB962C8B-B14F-4D97-AF65-F5344CB8AC3E}">
        <p14:creationId xmlns:p14="http://schemas.microsoft.com/office/powerpoint/2010/main" val="227415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23</a:t>
            </a:fld>
            <a:endParaRPr lang="zh-CN" altLang="en-US"/>
          </a:p>
        </p:txBody>
      </p:sp>
    </p:spTree>
    <p:extLst>
      <p:ext uri="{BB962C8B-B14F-4D97-AF65-F5344CB8AC3E}">
        <p14:creationId xmlns:p14="http://schemas.microsoft.com/office/powerpoint/2010/main" val="4112412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从理论的角度，通常会做一些假设，对真实系统建模。</a:t>
            </a:r>
            <a:r>
              <a:rPr lang="zh-CN" altLang="en-US" dirty="0">
                <a:latin typeface="Calibri"/>
                <a:ea typeface="游ゴシック"/>
                <a:cs typeface="Calibri"/>
              </a:rPr>
              <a:t>我们在可能遇到的各种复杂环境下增加以下条件。</a:t>
            </a:r>
            <a:endParaRPr lang="en-US" altLang="ja-JP" dirty="0">
              <a:latin typeface="Calibri"/>
              <a:ea typeface="游ゴシック"/>
              <a:cs typeface="Calibri"/>
            </a:endParaRPr>
          </a:p>
          <a:p>
            <a:r>
              <a:rPr lang="zh-CN" altLang="en-US" dirty="0">
                <a:ea typeface="等线"/>
              </a:rPr>
              <a:t>只有在没有中央决策机制的点对点网络中</a:t>
            </a:r>
            <a:r>
              <a:rPr lang="ja-JP" altLang="en-US" dirty="0">
                <a:ea typeface="游ゴシック"/>
              </a:rPr>
              <a:t>，</a:t>
            </a:r>
            <a:r>
              <a:rPr lang="zh-CN" altLang="en-US" dirty="0">
                <a:ea typeface="等线"/>
              </a:rPr>
              <a:t>拜占庭容错才更有必要</a:t>
            </a:r>
            <a:r>
              <a:rPr lang="ja-JP" altLang="en-US" dirty="0">
                <a:ea typeface="游ゴシック"/>
              </a:rPr>
              <a:t>。现实中大部分系统都是由专门的运维人员管理。</a:t>
            </a:r>
            <a:endParaRPr lang="ja-JP"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24</a:t>
            </a:fld>
            <a:endParaRPr lang="zh-CN" altLang="en-US"/>
          </a:p>
        </p:txBody>
      </p:sp>
    </p:spTree>
    <p:extLst>
      <p:ext uri="{BB962C8B-B14F-4D97-AF65-F5344CB8AC3E}">
        <p14:creationId xmlns:p14="http://schemas.microsoft.com/office/powerpoint/2010/main" val="140040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25</a:t>
            </a:fld>
            <a:endParaRPr lang="zh-CN" altLang="en-US"/>
          </a:p>
        </p:txBody>
      </p:sp>
    </p:spTree>
    <p:extLst>
      <p:ext uri="{BB962C8B-B14F-4D97-AF65-F5344CB8AC3E}">
        <p14:creationId xmlns:p14="http://schemas.microsoft.com/office/powerpoint/2010/main" val="3000940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26</a:t>
            </a:fld>
            <a:endParaRPr lang="zh-CN" altLang="en-US"/>
          </a:p>
        </p:txBody>
      </p:sp>
    </p:spTree>
    <p:extLst>
      <p:ext uri="{BB962C8B-B14F-4D97-AF65-F5344CB8AC3E}">
        <p14:creationId xmlns:p14="http://schemas.microsoft.com/office/powerpoint/2010/main" val="3056951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可线性化只是我们期望解决的一个问题。还有其他问题，比如：</a:t>
            </a:r>
            <a:endParaRPr lang="en-US" altLang="zh-CN" dirty="0"/>
          </a:p>
          <a:p>
            <a:r>
              <a:rPr lang="zh-CN" altLang="en-US" sz="1200" dirty="0">
                <a:latin typeface="微软雅黑" panose="020B0503020204020204" pitchFamily="34" charset="-122"/>
                <a:ea typeface="微软雅黑" panose="020B0503020204020204" pitchFamily="34" charset="-122"/>
              </a:rPr>
              <a:t>抽象出一个更统一的概念：共识</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27</a:t>
            </a:fld>
            <a:endParaRPr lang="zh-CN" altLang="en-US"/>
          </a:p>
        </p:txBody>
      </p:sp>
    </p:spTree>
    <p:extLst>
      <p:ext uri="{BB962C8B-B14F-4D97-AF65-F5344CB8AC3E}">
        <p14:creationId xmlns:p14="http://schemas.microsoft.com/office/powerpoint/2010/main" val="3755674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28</a:t>
            </a:fld>
            <a:endParaRPr lang="zh-CN" altLang="en-US"/>
          </a:p>
        </p:txBody>
      </p:sp>
    </p:spTree>
    <p:extLst>
      <p:ext uri="{BB962C8B-B14F-4D97-AF65-F5344CB8AC3E}">
        <p14:creationId xmlns:p14="http://schemas.microsoft.com/office/powerpoint/2010/main" val="3124151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协商一致性和诚实性是共识的核心思想：决定一致的结果，一旦决定，就不能改变。</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合法性：派出一些无意义的方案：</a:t>
            </a:r>
            <a:r>
              <a:rPr lang="en-US" altLang="zh-CN" sz="1200" dirty="0">
                <a:latin typeface="微软雅黑" panose="020B0503020204020204" pitchFamily="34" charset="-122"/>
                <a:ea typeface="微软雅黑" panose="020B0503020204020204" pitchFamily="34" charset="-122"/>
              </a:rPr>
              <a:t>NULL</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可终止性：容错，强调共识算法不能原地空转，必须取得实质性效果，即使某些节点出现故障，其他节点也必须最终做出决定。</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en-US" altLang="zh-CN" dirty="0">
                <a:hlinkClick r:id="rId3"/>
              </a:rPr>
              <a:t>https://draveness.me/consensus</a:t>
            </a:r>
            <a:endParaRPr lang="en-US" altLang="zh-CN" dirty="0"/>
          </a:p>
          <a:p>
            <a:r>
              <a:rPr lang="en-US" altLang="zh-CN" dirty="0">
                <a:hlinkClick r:id="rId4"/>
              </a:rPr>
              <a:t>https://matt33.com/2018/07/08/distribute-system-consistency-protocol/</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29</a:t>
            </a:fld>
            <a:endParaRPr lang="zh-CN" altLang="en-US"/>
          </a:p>
        </p:txBody>
      </p:sp>
    </p:spTree>
    <p:extLst>
      <p:ext uri="{BB962C8B-B14F-4D97-AF65-F5344CB8AC3E}">
        <p14:creationId xmlns:p14="http://schemas.microsoft.com/office/powerpoint/2010/main" val="269808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作为开发或运维人员，在开发或与运维数据库时，可能遇到以下复杂的情况：</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a:t>
            </a:fld>
            <a:endParaRPr lang="zh-CN" altLang="en-US"/>
          </a:p>
        </p:txBody>
      </p:sp>
    </p:spTree>
    <p:extLst>
      <p:ext uri="{BB962C8B-B14F-4D97-AF65-F5344CB8AC3E}">
        <p14:creationId xmlns:p14="http://schemas.microsoft.com/office/powerpoint/2010/main" val="130448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30</a:t>
            </a:fld>
            <a:endParaRPr lang="zh-CN" altLang="en-US"/>
          </a:p>
        </p:txBody>
      </p:sp>
    </p:spTree>
    <p:extLst>
      <p:ext uri="{BB962C8B-B14F-4D97-AF65-F5344CB8AC3E}">
        <p14:creationId xmlns:p14="http://schemas.microsoft.com/office/powerpoint/2010/main" val="938380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31</a:t>
            </a:fld>
            <a:endParaRPr lang="zh-CN" altLang="en-US"/>
          </a:p>
        </p:txBody>
      </p:sp>
    </p:spTree>
    <p:extLst>
      <p:ext uri="{BB962C8B-B14F-4D97-AF65-F5344CB8AC3E}">
        <p14:creationId xmlns:p14="http://schemas.microsoft.com/office/powerpoint/2010/main" val="3264194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32</a:t>
            </a:fld>
            <a:endParaRPr lang="zh-CN" altLang="en-US"/>
          </a:p>
        </p:txBody>
      </p:sp>
    </p:spTree>
    <p:extLst>
      <p:ext uri="{BB962C8B-B14F-4D97-AF65-F5344CB8AC3E}">
        <p14:creationId xmlns:p14="http://schemas.microsoft.com/office/powerpoint/2010/main" val="1799896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33</a:t>
            </a:fld>
            <a:endParaRPr lang="zh-CN" altLang="en-US"/>
          </a:p>
        </p:txBody>
      </p:sp>
    </p:spTree>
    <p:extLst>
      <p:ext uri="{BB962C8B-B14F-4D97-AF65-F5344CB8AC3E}">
        <p14:creationId xmlns:p14="http://schemas.microsoft.com/office/powerpoint/2010/main" val="265396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34</a:t>
            </a:fld>
            <a:endParaRPr lang="zh-CN" altLang="en-US"/>
          </a:p>
        </p:txBody>
      </p:sp>
    </p:spTree>
    <p:extLst>
      <p:ext uri="{BB962C8B-B14F-4D97-AF65-F5344CB8AC3E}">
        <p14:creationId xmlns:p14="http://schemas.microsoft.com/office/powerpoint/2010/main" val="39422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就像婚礼一样，主持人会先问新郎新娘，是否愿意与对方结为夫妻，双方都会回答“我愿意”，此时主持人说，我宣布从现在起，你们双方正式称为夫妻。</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35</a:t>
            </a:fld>
            <a:endParaRPr lang="zh-CN" altLang="en-US"/>
          </a:p>
        </p:txBody>
      </p:sp>
    </p:spTree>
    <p:extLst>
      <p:ext uri="{BB962C8B-B14F-4D97-AF65-F5344CB8AC3E}">
        <p14:creationId xmlns:p14="http://schemas.microsoft.com/office/powerpoint/2010/main" val="4176190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3PC </a:t>
            </a:r>
            <a:r>
              <a:rPr lang="zh-CN" altLang="en-US" dirty="0"/>
              <a:t>的检测机制不可靠，大家还是普遍在使用</a:t>
            </a:r>
            <a:r>
              <a:rPr lang="zh-CN" altLang="en-US" baseline="0" dirty="0"/>
              <a:t> </a:t>
            </a:r>
            <a:r>
              <a:rPr lang="en-US" altLang="zh-CN" baseline="0" dirty="0"/>
              <a:t>2PC</a:t>
            </a:r>
            <a:r>
              <a:rPr lang="zh-CN" altLang="en-US" baseline="0" dirty="0"/>
              <a:t>。</a:t>
            </a:r>
            <a:endParaRPr lang="en-US" altLang="zh-CN" baseline="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36</a:t>
            </a:fld>
            <a:endParaRPr lang="zh-CN" altLang="en-US"/>
          </a:p>
        </p:txBody>
      </p:sp>
    </p:spTree>
    <p:extLst>
      <p:ext uri="{BB962C8B-B14F-4D97-AF65-F5344CB8AC3E}">
        <p14:creationId xmlns:p14="http://schemas.microsoft.com/office/powerpoint/2010/main" val="2275787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a:solidFill>
                  <a:schemeClr val="tx1"/>
                </a:solidFill>
                <a:effectLst/>
                <a:latin typeface="+mn-lt"/>
                <a:ea typeface="+mn-ea"/>
                <a:cs typeface="+mn-cs"/>
              </a:rPr>
              <a:t>Braft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37</a:t>
            </a:fld>
            <a:endParaRPr lang="zh-CN" altLang="en-US"/>
          </a:p>
        </p:txBody>
      </p:sp>
    </p:spTree>
    <p:extLst>
      <p:ext uri="{BB962C8B-B14F-4D97-AF65-F5344CB8AC3E}">
        <p14:creationId xmlns:p14="http://schemas.microsoft.com/office/powerpoint/2010/main" val="3087445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虽然他们都是不同的协议，也是由不同的公司开发的产品来实现。但是他们有一个共同的设计思想：全序关系广播来实现共识。</a:t>
            </a:r>
            <a:endParaRPr lang="en-US" altLang="zh-CN" dirty="0"/>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38</a:t>
            </a:fld>
            <a:endParaRPr lang="zh-CN" altLang="en-US"/>
          </a:p>
        </p:txBody>
      </p:sp>
    </p:spTree>
    <p:extLst>
      <p:ext uri="{BB962C8B-B14F-4D97-AF65-F5344CB8AC3E}">
        <p14:creationId xmlns:p14="http://schemas.microsoft.com/office/powerpoint/2010/main" val="1084979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39</a:t>
            </a:fld>
            <a:endParaRPr lang="zh-CN" altLang="en-US"/>
          </a:p>
        </p:txBody>
      </p:sp>
    </p:spTree>
    <p:extLst>
      <p:ext uri="{BB962C8B-B14F-4D97-AF65-F5344CB8AC3E}">
        <p14:creationId xmlns:p14="http://schemas.microsoft.com/office/powerpoint/2010/main" val="30704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a:t>
            </a:fld>
            <a:endParaRPr lang="zh-CN" altLang="en-US"/>
          </a:p>
        </p:txBody>
      </p:sp>
    </p:spTree>
    <p:extLst>
      <p:ext uri="{BB962C8B-B14F-4D97-AF65-F5344CB8AC3E}">
        <p14:creationId xmlns:p14="http://schemas.microsoft.com/office/powerpoint/2010/main" val="731905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为什么全序关系广播能满足共识的要求呢？</a:t>
            </a:r>
          </a:p>
          <a:p>
            <a:r>
              <a:rPr lang="ja-JP" altLang="en-US" dirty="0">
                <a:latin typeface="Calibri"/>
                <a:ea typeface="游ゴシック"/>
                <a:cs typeface="Calibri"/>
              </a:rPr>
              <a:t>也就是说全序关系广播的这些要求使得它符合共识算法的要求，所以是一个共识算法。</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40</a:t>
            </a:fld>
            <a:endParaRPr lang="zh-CN" altLang="en-US"/>
          </a:p>
        </p:txBody>
      </p:sp>
    </p:spTree>
    <p:extLst>
      <p:ext uri="{BB962C8B-B14F-4D97-AF65-F5344CB8AC3E}">
        <p14:creationId xmlns:p14="http://schemas.microsoft.com/office/powerpoint/2010/main" val="358676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41</a:t>
            </a:fld>
            <a:endParaRPr lang="zh-CN" altLang="en-US"/>
          </a:p>
        </p:txBody>
      </p:sp>
    </p:spTree>
    <p:extLst>
      <p:ext uri="{BB962C8B-B14F-4D97-AF65-F5344CB8AC3E}">
        <p14:creationId xmlns:p14="http://schemas.microsoft.com/office/powerpoint/2010/main" val="182316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42</a:t>
            </a:fld>
            <a:endParaRPr lang="zh-CN" altLang="en-US"/>
          </a:p>
        </p:txBody>
      </p:sp>
    </p:spTree>
    <p:extLst>
      <p:ext uri="{BB962C8B-B14F-4D97-AF65-F5344CB8AC3E}">
        <p14:creationId xmlns:p14="http://schemas.microsoft.com/office/powerpoint/2010/main" val="1053103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43</a:t>
            </a:fld>
            <a:endParaRPr lang="zh-CN" altLang="en-US"/>
          </a:p>
        </p:txBody>
      </p:sp>
    </p:spTree>
    <p:extLst>
      <p:ext uri="{BB962C8B-B14F-4D97-AF65-F5344CB8AC3E}">
        <p14:creationId xmlns:p14="http://schemas.microsoft.com/office/powerpoint/2010/main" val="2593896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44</a:t>
            </a:fld>
            <a:endParaRPr lang="zh-CN" altLang="en-US"/>
          </a:p>
        </p:txBody>
      </p:sp>
    </p:spTree>
    <p:extLst>
      <p:ext uri="{BB962C8B-B14F-4D97-AF65-F5344CB8AC3E}">
        <p14:creationId xmlns:p14="http://schemas.microsoft.com/office/powerpoint/2010/main" val="1524817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接下来我们看看</a:t>
            </a:r>
            <a:r>
              <a:rPr lang="en-US" altLang="ja-JP" dirty="0">
                <a:latin typeface="Calibri"/>
                <a:ea typeface="游ゴシック"/>
                <a:cs typeface="Calibri"/>
              </a:rPr>
              <a:t> ZooKeeper </a:t>
            </a:r>
            <a:r>
              <a:rPr lang="en-US" altLang="ja-JP" dirty="0" err="1">
                <a:latin typeface="Calibri"/>
                <a:ea typeface="游ゴシック"/>
                <a:cs typeface="Calibri"/>
              </a:rPr>
              <a:t>的一些详细介绍</a:t>
            </a:r>
            <a:r>
              <a:rPr lang="zh-CN" altLang="en-US" dirty="0">
                <a:latin typeface="Calibri"/>
                <a:ea typeface="游ゴシック"/>
                <a:cs typeface="Calibri"/>
              </a:rPr>
              <a:t>。</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45</a:t>
            </a:fld>
            <a:endParaRPr lang="zh-CN" altLang="en-US"/>
          </a:p>
        </p:txBody>
      </p:sp>
    </p:spTree>
    <p:extLst>
      <p:ext uri="{BB962C8B-B14F-4D97-AF65-F5344CB8AC3E}">
        <p14:creationId xmlns:p14="http://schemas.microsoft.com/office/powerpoint/2010/main" val="150602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46</a:t>
            </a:fld>
            <a:endParaRPr lang="zh-CN" altLang="en-US"/>
          </a:p>
        </p:txBody>
      </p:sp>
    </p:spTree>
    <p:extLst>
      <p:ext uri="{BB962C8B-B14F-4D97-AF65-F5344CB8AC3E}">
        <p14:creationId xmlns:p14="http://schemas.microsoft.com/office/powerpoint/2010/main" val="3216769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47</a:t>
            </a:fld>
            <a:endParaRPr lang="zh-CN" altLang="en-US"/>
          </a:p>
        </p:txBody>
      </p:sp>
    </p:spTree>
    <p:extLst>
      <p:ext uri="{BB962C8B-B14F-4D97-AF65-F5344CB8AC3E}">
        <p14:creationId xmlns:p14="http://schemas.microsoft.com/office/powerpoint/2010/main" val="17088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sz="1200"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48</a:t>
            </a:fld>
            <a:endParaRPr lang="zh-CN" altLang="en-US"/>
          </a:p>
        </p:txBody>
      </p:sp>
    </p:spTree>
    <p:extLst>
      <p:ext uri="{BB962C8B-B14F-4D97-AF65-F5344CB8AC3E}">
        <p14:creationId xmlns:p14="http://schemas.microsoft.com/office/powerpoint/2010/main" val="1658161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49</a:t>
            </a:fld>
            <a:endParaRPr lang="zh-CN" altLang="en-US"/>
          </a:p>
        </p:txBody>
      </p:sp>
    </p:spTree>
    <p:extLst>
      <p:ext uri="{BB962C8B-B14F-4D97-AF65-F5344CB8AC3E}">
        <p14:creationId xmlns:p14="http://schemas.microsoft.com/office/powerpoint/2010/main" val="268956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串行化：</a:t>
            </a:r>
            <a:r>
              <a:rPr lang="zh-CN" altLang="en-US" dirty="0">
                <a:latin typeface="微软雅黑" panose="020B0503020204020204" pitchFamily="34" charset="-122"/>
                <a:ea typeface="微软雅黑" panose="020B0503020204020204" pitchFamily="34" charset="-122"/>
              </a:rPr>
              <a:t>确保所有情况下的表现都符合预期。</a:t>
            </a:r>
            <a:endParaRPr lang="en-US" altLang="zh-CN" dirty="0">
              <a:latin typeface="微软雅黑" panose="020B0503020204020204" pitchFamily="34" charset="-122"/>
              <a:ea typeface="微软雅黑" panose="020B0503020204020204" pitchFamily="34" charset="-122"/>
            </a:endParaRPr>
          </a:p>
          <a:p>
            <a:r>
              <a:rPr lang="en-US" altLang="zh-CN" baseline="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实际串行执行：存储过程。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两阶段加锁：如果事务要读取对象，以共享模式获取锁；如果事务要修改对象，以独占模式获取锁。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可串行化的快照隔离：乐观锁控制。</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a:t>
            </a:fld>
            <a:endParaRPr lang="zh-CN" altLang="en-US"/>
          </a:p>
        </p:txBody>
      </p:sp>
    </p:spTree>
    <p:extLst>
      <p:ext uri="{BB962C8B-B14F-4D97-AF65-F5344CB8AC3E}">
        <p14:creationId xmlns:p14="http://schemas.microsoft.com/office/powerpoint/2010/main" val="3307339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50</a:t>
            </a:fld>
            <a:endParaRPr lang="zh-CN" altLang="en-US"/>
          </a:p>
        </p:txBody>
      </p:sp>
    </p:spTree>
    <p:extLst>
      <p:ext uri="{BB962C8B-B14F-4D97-AF65-F5344CB8AC3E}">
        <p14:creationId xmlns:p14="http://schemas.microsoft.com/office/powerpoint/2010/main" val="4249125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分层命名空间：ZooKeeper 的数据模型是一颗有层级的树，类似文件系统，使用 / 分割。</a:t>
            </a:r>
            <a:endParaRPr lang="en-US" altLang="ja-JP" dirty="0"/>
          </a:p>
          <a:p>
            <a:r>
              <a:rPr lang="ja-JP" altLang="en-US" dirty="0">
                <a:latin typeface="Calibri"/>
                <a:ea typeface="游ゴシック"/>
                <a:cs typeface="Calibri"/>
              </a:rPr>
              <a:t>持久节点：表示该节点数据会存在磁盘。</a:t>
            </a:r>
          </a:p>
          <a:p>
            <a:r>
              <a:rPr lang="ja-JP" altLang="en-US" dirty="0">
                <a:latin typeface="Calibri"/>
                <a:ea typeface="游ゴシック"/>
                <a:cs typeface="Calibri"/>
              </a:rPr>
              <a:t>临时节点：节点只会和客户端会话一起存在，客户端断开连接，节点消失。</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51</a:t>
            </a:fld>
            <a:endParaRPr lang="zh-CN" altLang="en-US"/>
          </a:p>
        </p:txBody>
      </p:sp>
    </p:spTree>
    <p:extLst>
      <p:ext uri="{BB962C8B-B14F-4D97-AF65-F5344CB8AC3E}">
        <p14:creationId xmlns:p14="http://schemas.microsoft.com/office/powerpoint/2010/main" val="1147720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ACL</a:t>
            </a:r>
            <a:r>
              <a:rPr lang="ja-JP" altLang="en-US" dirty="0"/>
              <a:t>：</a:t>
            </a:r>
            <a:r>
              <a:rPr lang="en-US" altLang="zh-CN" dirty="0"/>
              <a:t>A</a:t>
            </a:r>
            <a:r>
              <a:rPr lang="en-US" altLang="ja-JP" dirty="0"/>
              <a:t>ccess Control List </a:t>
            </a:r>
            <a:r>
              <a:rPr lang="zh-CN" altLang="en-US" dirty="0"/>
              <a:t>访问控制列表</a:t>
            </a:r>
            <a:endParaRPr lang="en-US" altLang="ja-JP" dirty="0"/>
          </a:p>
          <a:p>
            <a:r>
              <a:rPr lang="ja-JP" altLang="en-US" dirty="0"/>
              <a:t>这是一种很细粒度的权限管理方式，</a:t>
            </a:r>
            <a:r>
              <a:rPr lang="zh-CN" altLang="en-US" dirty="0"/>
              <a:t>可针对每个节点进行权限控制，</a:t>
            </a:r>
            <a:r>
              <a:rPr lang="ja-JP" altLang="en-US" dirty="0"/>
              <a:t>目前 </a:t>
            </a:r>
            <a:r>
              <a:rPr lang="en-US" altLang="ja-JP" dirty="0"/>
              <a:t>Linux</a:t>
            </a:r>
            <a:r>
              <a:rPr lang="ja-JP" altLang="en-US" dirty="0"/>
              <a:t> 也支持。</a:t>
            </a:r>
            <a:endParaRPr lang="en-US"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52</a:t>
            </a:fld>
            <a:endParaRPr lang="zh-CN" altLang="en-US"/>
          </a:p>
        </p:txBody>
      </p:sp>
    </p:spTree>
    <p:extLst>
      <p:ext uri="{BB962C8B-B14F-4D97-AF65-F5344CB8AC3E}">
        <p14:creationId xmlns:p14="http://schemas.microsoft.com/office/powerpoint/2010/main" val="3278873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a:cs typeface="Calibri"/>
              </a:rPr>
              <a:t>ZooKeeper </a:t>
            </a:r>
            <a:r>
              <a:rPr lang="ja-JP" altLang="en-US" dirty="0">
                <a:latin typeface="Calibri"/>
                <a:ea typeface="游ゴシック"/>
                <a:cs typeface="Calibri"/>
              </a:rPr>
              <a:t>是主从模式的，所以会有主节点 Leader，从节点 Follower，还有观察节点 Observer。</a:t>
            </a:r>
            <a:endParaRPr lang="en-US" altLang="ja-JP" dirty="0">
              <a:latin typeface="Calibri"/>
              <a:ea typeface="游ゴシック"/>
              <a:cs typeface="Calibri"/>
            </a:endParaRPr>
          </a:p>
          <a:p>
            <a:r>
              <a:rPr lang="ja-JP" altLang="en-US" dirty="0">
                <a:latin typeface="Calibri"/>
                <a:ea typeface="游ゴシック"/>
                <a:cs typeface="Calibri"/>
              </a:rPr>
              <a:t>主节点：负责事务操作。</a:t>
            </a:r>
          </a:p>
          <a:p>
            <a:r>
              <a:rPr lang="ja-JP" altLang="en-US" dirty="0">
                <a:latin typeface="Calibri"/>
                <a:ea typeface="游ゴシック"/>
                <a:cs typeface="Calibri"/>
              </a:rPr>
              <a:t>从节点：提供读取服务，转发事务请求，参与共识选举，接管崩溃的主节点等。</a:t>
            </a:r>
          </a:p>
          <a:p>
            <a:r>
              <a:rPr lang="ja-JP" altLang="en-US" dirty="0">
                <a:latin typeface="Calibri"/>
                <a:ea typeface="游ゴシック"/>
                <a:cs typeface="Calibri"/>
              </a:rPr>
              <a:t>观察节点：提供读取服务，获取来自主节点的数据。</a:t>
            </a:r>
            <a:endParaRPr lang="en-US" altLang="ja-JP" dirty="0">
              <a:latin typeface="Calibri"/>
              <a:ea typeface="游ゴシック"/>
              <a:cs typeface="Calibri"/>
            </a:endParaRPr>
          </a:p>
          <a:p>
            <a:r>
              <a:rPr lang="ja-JP" altLang="en-US" dirty="0">
                <a:latin typeface="Calibri"/>
                <a:ea typeface="游ゴシック"/>
                <a:cs typeface="Calibri"/>
              </a:rPr>
              <a:t>客户端：大部分使用 Java API。Shell 一般用于测试，管理员登录查看。</a:t>
            </a:r>
          </a:p>
          <a:p>
            <a:r>
              <a:rPr lang="ja-JP" altLang="en-US" dirty="0">
                <a:latin typeface="Calibri"/>
                <a:ea typeface="游ゴシック"/>
                <a:cs typeface="Calibri"/>
              </a:rPr>
              <a:t>建立连接：通过传入一个服务器列表，会自动选择其中的一个 IP 进行连接，如果连接成功会建立会话，如果失败会继续轮询下一个。如果由于网络断开或节点崩溃导致连接断开，客户端会自动重新连接其他节点，并会自动将会话转移到目标节点</a:t>
            </a:r>
            <a:r>
              <a:rPr lang="zh-CN" altLang="en-US" dirty="0">
                <a:latin typeface="Calibri"/>
                <a:ea typeface="游ゴシック"/>
                <a:cs typeface="Calibri"/>
              </a:rPr>
              <a:t>。</a:t>
            </a:r>
            <a:endParaRPr lang="ja-JP" altLang="en-US"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53</a:t>
            </a:fld>
            <a:endParaRPr lang="zh-CN" altLang="en-US"/>
          </a:p>
        </p:txBody>
      </p:sp>
    </p:spTree>
    <p:extLst>
      <p:ext uri="{BB962C8B-B14F-4D97-AF65-F5344CB8AC3E}">
        <p14:creationId xmlns:p14="http://schemas.microsoft.com/office/powerpoint/2010/main" val="1298597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54</a:t>
            </a:fld>
            <a:endParaRPr lang="zh-CN" altLang="en-US"/>
          </a:p>
        </p:txBody>
      </p:sp>
    </p:spTree>
    <p:extLst>
      <p:ext uri="{BB962C8B-B14F-4D97-AF65-F5344CB8AC3E}">
        <p14:creationId xmlns:p14="http://schemas.microsoft.com/office/powerpoint/2010/main" val="1698173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55</a:t>
            </a:fld>
            <a:endParaRPr lang="zh-CN" altLang="en-US"/>
          </a:p>
        </p:txBody>
      </p:sp>
    </p:spTree>
    <p:extLst>
      <p:ext uri="{BB962C8B-B14F-4D97-AF65-F5344CB8AC3E}">
        <p14:creationId xmlns:p14="http://schemas.microsoft.com/office/powerpoint/2010/main" val="2927795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68</a:t>
            </a:fld>
            <a:endParaRPr lang="zh-CN" altLang="en-US"/>
          </a:p>
        </p:txBody>
      </p:sp>
    </p:spTree>
    <p:extLst>
      <p:ext uri="{BB962C8B-B14F-4D97-AF65-F5344CB8AC3E}">
        <p14:creationId xmlns:p14="http://schemas.microsoft.com/office/powerpoint/2010/main" val="3173062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70</a:t>
            </a:fld>
            <a:endParaRPr lang="zh-CN" altLang="en-US"/>
          </a:p>
        </p:txBody>
      </p:sp>
    </p:spTree>
    <p:extLst>
      <p:ext uri="{BB962C8B-B14F-4D97-AF65-F5344CB8AC3E}">
        <p14:creationId xmlns:p14="http://schemas.microsoft.com/office/powerpoint/2010/main" val="523135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71</a:t>
            </a:fld>
            <a:endParaRPr lang="zh-CN" altLang="en-US"/>
          </a:p>
        </p:txBody>
      </p:sp>
    </p:spTree>
    <p:extLst>
      <p:ext uri="{BB962C8B-B14F-4D97-AF65-F5344CB8AC3E}">
        <p14:creationId xmlns:p14="http://schemas.microsoft.com/office/powerpoint/2010/main" val="2286046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72</a:t>
            </a:fld>
            <a:endParaRPr lang="zh-CN" altLang="en-US"/>
          </a:p>
        </p:txBody>
      </p:sp>
    </p:spTree>
    <p:extLst>
      <p:ext uri="{BB962C8B-B14F-4D97-AF65-F5344CB8AC3E}">
        <p14:creationId xmlns:p14="http://schemas.microsoft.com/office/powerpoint/2010/main" val="42560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前面讲到的单节点系统的大部分问题都可以通过事务的方式来避免，但是有一点是无法解决的，那就是单点问题。</a:t>
            </a:r>
          </a:p>
          <a:p>
            <a:r>
              <a:rPr lang="ja-JP" altLang="en-US" dirty="0">
                <a:latin typeface="Calibri"/>
                <a:ea typeface="游ゴシック"/>
                <a:cs typeface="Calibri"/>
              </a:rPr>
              <a:t>即使事务的持久性保证数据不丢失，但是无法保证服务的高可用。</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6</a:t>
            </a:fld>
            <a:endParaRPr lang="zh-CN" altLang="en-US"/>
          </a:p>
        </p:txBody>
      </p:sp>
    </p:spTree>
    <p:extLst>
      <p:ext uri="{BB962C8B-B14F-4D97-AF65-F5344CB8AC3E}">
        <p14:creationId xmlns:p14="http://schemas.microsoft.com/office/powerpoint/2010/main" val="246851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7</a:t>
            </a:fld>
            <a:endParaRPr lang="zh-CN" altLang="en-US"/>
          </a:p>
        </p:txBody>
      </p:sp>
    </p:spTree>
    <p:extLst>
      <p:ext uri="{BB962C8B-B14F-4D97-AF65-F5344CB8AC3E}">
        <p14:creationId xmlns:p14="http://schemas.microsoft.com/office/powerpoint/2010/main" val="348139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8</a:t>
            </a:fld>
            <a:endParaRPr lang="zh-CN" altLang="en-US"/>
          </a:p>
        </p:txBody>
      </p:sp>
    </p:spTree>
    <p:extLst>
      <p:ext uri="{BB962C8B-B14F-4D97-AF65-F5344CB8AC3E}">
        <p14:creationId xmlns:p14="http://schemas.microsoft.com/office/powerpoint/2010/main" val="416009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复制实现方式有多种：</a:t>
            </a:r>
            <a:endParaRPr lang="en-US" altLang="zh-CN" dirty="0"/>
          </a:p>
          <a:p>
            <a:r>
              <a:rPr lang="zh-CN" altLang="en-US" sz="1200" dirty="0"/>
              <a:t>       同步复制</a:t>
            </a:r>
            <a:r>
              <a:rPr lang="en-US" altLang="zh-CN" sz="1200" dirty="0"/>
              <a:t>-</a:t>
            </a:r>
            <a:r>
              <a:rPr lang="zh-CN" altLang="en-US" sz="1200" dirty="0"/>
              <a:t>优点：一旦向用户确认，所有节点数据都已处于最新版本。</a:t>
            </a:r>
            <a:endParaRPr lang="en-US" altLang="zh-CN" sz="1200" dirty="0"/>
          </a:p>
          <a:p>
            <a:r>
              <a:rPr lang="zh-CN" altLang="en-US" sz="1200" dirty="0"/>
              <a:t>       同步复制</a:t>
            </a:r>
            <a:r>
              <a:rPr lang="en-US" altLang="zh-CN" sz="1200" dirty="0"/>
              <a:t>-</a:t>
            </a:r>
            <a:r>
              <a:rPr lang="zh-CN" altLang="en-US" sz="1200" dirty="0"/>
              <a:t>缺点：如果同步的从节点无法完成确认，写入就无法成功，一直阻塞。</a:t>
            </a:r>
            <a:endParaRPr lang="en-US" altLang="zh-CN" sz="1200" dirty="0"/>
          </a:p>
          <a:p>
            <a:r>
              <a:rPr lang="zh-CN" altLang="en-US" sz="1200" dirty="0"/>
              <a:t>       异步复制</a:t>
            </a:r>
            <a:r>
              <a:rPr lang="en-US" altLang="zh-CN" sz="1200" dirty="0"/>
              <a:t>-</a:t>
            </a:r>
            <a:r>
              <a:rPr lang="zh-CN" altLang="en-US" sz="1200" dirty="0"/>
              <a:t>优点：主节点可以持续相应新的请求而不受从节点约束，吞吐性能好。</a:t>
            </a:r>
            <a:endParaRPr lang="en-US" altLang="zh-CN" sz="1200" dirty="0"/>
          </a:p>
          <a:p>
            <a:r>
              <a:rPr lang="zh-CN" altLang="en-US" sz="1200" dirty="0"/>
              <a:t>       异步复制</a:t>
            </a:r>
            <a:r>
              <a:rPr lang="en-US" altLang="zh-CN" sz="1200" dirty="0"/>
              <a:t>-</a:t>
            </a:r>
            <a:r>
              <a:rPr lang="zh-CN" altLang="en-US" sz="1200" dirty="0"/>
              <a:t>缺点：如果主节点发生失败，尚未复制到从节点的数据就会丢失。</a:t>
            </a:r>
            <a:endParaRPr lang="en-US" altLang="zh-CN" sz="1200" dirty="0"/>
          </a:p>
          <a:p>
            <a:r>
              <a:rPr lang="en-US" altLang="zh-CN" sz="1200" dirty="0"/>
              <a:t>       </a:t>
            </a:r>
            <a:r>
              <a:rPr lang="zh-CN" altLang="en-US" sz="1200" dirty="0"/>
              <a:t>半同步复制：两者的结合，无需等待所有副本都复制成功，比如只需要一个副本成功即可确认。如 </a:t>
            </a:r>
            <a:r>
              <a:rPr lang="en-US" altLang="zh-CN" sz="1200" dirty="0"/>
              <a:t>Kafka </a:t>
            </a:r>
            <a:r>
              <a:rPr lang="zh-CN" altLang="en-US" sz="1200" dirty="0"/>
              <a:t>支持所有三种方式配置。</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9</a:t>
            </a:fld>
            <a:endParaRPr lang="zh-CN" altLang="en-US"/>
          </a:p>
        </p:txBody>
      </p:sp>
    </p:spTree>
    <p:extLst>
      <p:ext uri="{BB962C8B-B14F-4D97-AF65-F5344CB8AC3E}">
        <p14:creationId xmlns:p14="http://schemas.microsoft.com/office/powerpoint/2010/main" val="83822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6777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06016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3354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147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7717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22902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83509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054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40899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09545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86296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81269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982" r="15870"/>
          <a:stretch/>
        </p:blipFill>
        <p:spPr>
          <a:xfrm>
            <a:off x="-1" y="0"/>
            <a:ext cx="12192001" cy="6858000"/>
          </a:xfrm>
          <a:prstGeom prst="rect">
            <a:avLst/>
          </a:prstGeom>
        </p:spPr>
      </p:pic>
      <p:sp>
        <p:nvSpPr>
          <p:cNvPr id="3" name="矩形 2"/>
          <p:cNvSpPr/>
          <p:nvPr/>
        </p:nvSpPr>
        <p:spPr>
          <a:xfrm>
            <a:off x="0" y="0"/>
            <a:ext cx="12192000" cy="6860165"/>
          </a:xfrm>
          <a:prstGeom prst="rect">
            <a:avLst/>
          </a:prstGeom>
          <a:solidFill>
            <a:srgbClr val="2E6FB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
            <a:extLst>
              <a:ext uri="{FF2B5EF4-FFF2-40B4-BE49-F238E27FC236}">
                <a16:creationId xmlns:a16="http://schemas.microsoft.com/office/drawing/2014/main" id="{C0F212FA-8989-4B7C-B1E3-8149052EDFA8}"/>
              </a:ext>
            </a:extLst>
          </p:cNvPr>
          <p:cNvSpPr txBox="1"/>
          <p:nvPr/>
        </p:nvSpPr>
        <p:spPr>
          <a:xfrm>
            <a:off x="2414727" y="2318748"/>
            <a:ext cx="7376973" cy="861774"/>
          </a:xfrm>
          <a:prstGeom prst="rect">
            <a:avLst/>
          </a:prstGeom>
          <a:noFill/>
          <a:effectLst>
            <a:outerShdw blurRad="50800" dist="50800" dir="5400000" algn="t" rotWithShape="0">
              <a:srgbClr val="15427D">
                <a:alpha val="79000"/>
              </a:srgbClr>
            </a:outerShdw>
          </a:effectLst>
        </p:spPr>
        <p:txBody>
          <a:bodyPr wrap="square" rtlCol="0" anchor="t">
            <a:spAutoFit/>
          </a:bodyPr>
          <a:lstStyle/>
          <a:p>
            <a:pPr algn="ctr"/>
            <a:r>
              <a:rPr lang="zh-CN" sz="5000" b="1" spc="600" dirty="0">
                <a:solidFill>
                  <a:schemeClr val="bg1"/>
                </a:solidFill>
                <a:latin typeface="微软雅黑" panose="020B0503020204020204" pitchFamily="34" charset="-122"/>
                <a:ea typeface="微软雅黑" panose="020B0503020204020204" pitchFamily="34" charset="-122"/>
                <a:cs typeface="+mn-lt"/>
              </a:rPr>
              <a:t>分布式</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协调</a:t>
            </a:r>
            <a:r>
              <a:rPr lang="zh-CN" sz="5000" b="1" spc="600" dirty="0">
                <a:solidFill>
                  <a:schemeClr val="bg1"/>
                </a:solidFill>
                <a:latin typeface="微软雅黑" panose="020B0503020204020204" pitchFamily="34" charset="-122"/>
                <a:ea typeface="微软雅黑" panose="020B0503020204020204" pitchFamily="34" charset="-122"/>
                <a:cs typeface="+mn-lt"/>
              </a:rPr>
              <a:t>原理</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与</a:t>
            </a:r>
            <a:r>
              <a:rPr lang="zh-CN" altLang="en-US" sz="5000" b="1" spc="600" dirty="0">
                <a:solidFill>
                  <a:schemeClr val="bg1"/>
                </a:solidFill>
                <a:latin typeface="微软雅黑" panose="020B0503020204020204" pitchFamily="34" charset="-122"/>
                <a:ea typeface="微软雅黑" panose="020B0503020204020204" pitchFamily="34" charset="-122"/>
              </a:rPr>
              <a:t>实践</a:t>
            </a:r>
          </a:p>
        </p:txBody>
      </p:sp>
      <p:sp>
        <p:nvSpPr>
          <p:cNvPr id="7" name="文本框 3">
            <a:extLst>
              <a:ext uri="{FF2B5EF4-FFF2-40B4-BE49-F238E27FC236}">
                <a16:creationId xmlns:a16="http://schemas.microsoft.com/office/drawing/2014/main" id="{75857D1D-729C-4DE3-AB87-E94CFD3DD841}"/>
              </a:ext>
            </a:extLst>
          </p:cNvPr>
          <p:cNvSpPr txBox="1"/>
          <p:nvPr/>
        </p:nvSpPr>
        <p:spPr>
          <a:xfrm>
            <a:off x="5065432" y="4851329"/>
            <a:ext cx="2075562" cy="400110"/>
          </a:xfrm>
          <a:prstGeom prst="rect">
            <a:avLst/>
          </a:prstGeom>
          <a:noFill/>
        </p:spPr>
        <p:txBody>
          <a:bodyPr wrap="square" rtlCol="0" anchor="t">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运维部  </a:t>
            </a:r>
            <a:r>
              <a:rPr lang="en-US" altLang="zh-CN" sz="2000" dirty="0">
                <a:solidFill>
                  <a:schemeClr val="bg1"/>
                </a:solidFill>
                <a:latin typeface="微软雅黑" panose="020B0503020204020204" pitchFamily="34" charset="-122"/>
                <a:ea typeface="微软雅黑" panose="020B0503020204020204" pitchFamily="34" charset="-122"/>
              </a:rPr>
              <a:t>·  </a:t>
            </a:r>
            <a:r>
              <a:rPr lang="zh-CN" sz="2000" dirty="0">
                <a:solidFill>
                  <a:schemeClr val="bg1"/>
                </a:solidFill>
                <a:latin typeface="微软雅黑" panose="020B0503020204020204" pitchFamily="34" charset="-122"/>
                <a:ea typeface="微软雅黑" panose="020B0503020204020204" pitchFamily="34" charset="-122"/>
              </a:rPr>
              <a:t>朱卫</a:t>
            </a:r>
            <a:r>
              <a:rPr lang="zh-CN" altLang="en-US" sz="2000" dirty="0">
                <a:solidFill>
                  <a:schemeClr val="bg1"/>
                </a:solidFill>
                <a:latin typeface="微软雅黑" panose="020B0503020204020204" pitchFamily="34" charset="-122"/>
                <a:ea typeface="微软雅黑" panose="020B0503020204020204" pitchFamily="34" charset="-122"/>
              </a:rPr>
              <a:t>中</a:t>
            </a:r>
            <a:endParaRPr 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3">
            <a:extLst>
              <a:ext uri="{FF2B5EF4-FFF2-40B4-BE49-F238E27FC236}">
                <a16:creationId xmlns:a16="http://schemas.microsoft.com/office/drawing/2014/main" id="{C0F212FA-8989-4B7C-B1E3-8149052EDFA8}"/>
              </a:ext>
            </a:extLst>
          </p:cNvPr>
          <p:cNvSpPr txBox="1"/>
          <p:nvPr/>
        </p:nvSpPr>
        <p:spPr>
          <a:xfrm>
            <a:off x="1610246" y="3431165"/>
            <a:ext cx="8994253" cy="400110"/>
          </a:xfrm>
          <a:prstGeom prst="rect">
            <a:avLst/>
          </a:prstGeom>
          <a:noFill/>
        </p:spPr>
        <p:txBody>
          <a:bodyPr wrap="square" rtlCol="0" anchor="t">
            <a:spAutoFit/>
          </a:bodyPr>
          <a:lstStyle/>
          <a:p>
            <a:pPr algn="ctr"/>
            <a:r>
              <a:rPr lang="en-US" altLang="zh-CN" sz="2000" cap="all" dirty="0">
                <a:solidFill>
                  <a:schemeClr val="bg1"/>
                </a:solidFill>
                <a:latin typeface="微软雅黑" panose="020B0503020204020204" pitchFamily="34" charset="-122"/>
                <a:ea typeface="微软雅黑" panose="020B0503020204020204" pitchFamily="34" charset="-122"/>
              </a:rPr>
              <a:t>——   Distributed Coordination Principles and Practices  ——</a:t>
            </a:r>
            <a:endParaRPr lang="zh-CN" altLang="en-US" sz="2000" b="1" cap="all" spc="6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57362" y="439885"/>
            <a:ext cx="3212468" cy="828000"/>
            <a:chOff x="2719562" y="1149820"/>
            <a:chExt cx="3212468" cy="828000"/>
          </a:xfrm>
        </p:grpSpPr>
        <p:sp>
          <p:nvSpPr>
            <p:cNvPr id="19" name="圆角矩形 18"/>
            <p:cNvSpPr/>
            <p:nvPr/>
          </p:nvSpPr>
          <p:spPr>
            <a:xfrm>
              <a:off x="2728029" y="1149820"/>
              <a:ext cx="3204001" cy="82800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28029" y="1149820"/>
              <a:ext cx="827758" cy="827758"/>
              <a:chOff x="1890079" y="1330731"/>
              <a:chExt cx="827758" cy="827758"/>
            </a:xfrm>
          </p:grpSpPr>
          <p:sp>
            <p:nvSpPr>
              <p:cNvPr id="17" name="椭圆 16"/>
              <p:cNvSpPr/>
              <p:nvPr/>
            </p:nvSpPr>
            <p:spPr>
              <a:xfrm>
                <a:off x="1890079" y="1330731"/>
                <a:ext cx="827758" cy="82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Picture 5" descr="A person in a costume&#10;&#10;Description generated with very high confidence">
                <a:extLst>
                  <a:ext uri="{FF2B5EF4-FFF2-40B4-BE49-F238E27FC236}">
                    <a16:creationId xmlns:a16="http://schemas.microsoft.com/office/drawing/2014/main" id="{D43728DF-81AB-4BF9-A441-0304AC6638B9}"/>
                  </a:ext>
                </a:extLst>
              </p:cNvPr>
              <p:cNvPicPr>
                <a:picLocks noChangeAspect="1"/>
              </p:cNvPicPr>
              <p:nvPr/>
            </p:nvPicPr>
            <p:blipFill>
              <a:blip r:embed="rId4"/>
              <a:stretch>
                <a:fillRect/>
              </a:stretch>
            </p:blipFill>
            <p:spPr>
              <a:xfrm>
                <a:off x="2064049" y="1405287"/>
                <a:ext cx="457307" cy="648333"/>
              </a:xfrm>
              <a:prstGeom prst="rect">
                <a:avLst/>
              </a:prstGeom>
            </p:spPr>
          </p:pic>
        </p:grpSp>
        <p:sp>
          <p:nvSpPr>
            <p:cNvPr id="14" name="文本框 3">
              <a:extLst>
                <a:ext uri="{FF2B5EF4-FFF2-40B4-BE49-F238E27FC236}">
                  <a16:creationId xmlns:a16="http://schemas.microsoft.com/office/drawing/2014/main" id="{DF1C5205-280A-49C0-8952-5DEFDDB8B731}"/>
                </a:ext>
              </a:extLst>
            </p:cNvPr>
            <p:cNvSpPr txBox="1"/>
            <p:nvPr/>
          </p:nvSpPr>
          <p:spPr>
            <a:xfrm>
              <a:off x="3650687" y="1302089"/>
              <a:ext cx="2281343" cy="523220"/>
            </a:xfrm>
            <a:prstGeom prst="rect">
              <a:avLst/>
            </a:prstGeom>
            <a:noFill/>
          </p:spPr>
          <p:txBody>
            <a:bodyPr wrap="square" rtlCol="0" anchor="t">
              <a:spAutoFit/>
            </a:bodyPr>
            <a:lstStyle/>
            <a:p>
              <a:r>
                <a:rPr lang="zh-CN" altLang="en-US" sz="2800" dirty="0">
                  <a:solidFill>
                    <a:schemeClr val="bg1"/>
                  </a:solidFill>
                  <a:latin typeface="微软雅黑"/>
                  <a:ea typeface="微软雅黑"/>
                </a:rPr>
                <a:t>ZooKeeper</a:t>
              </a:r>
              <a:endParaRPr lang="zh-CN" altLang="en-US" sz="3200" dirty="0">
                <a:solidFill>
                  <a:schemeClr val="bg1"/>
                </a:solidFill>
                <a:latin typeface="微软雅黑"/>
                <a:ea typeface="微软雅黑"/>
              </a:endParaRPr>
            </a:p>
          </p:txBody>
        </p:sp>
        <p:sp>
          <p:nvSpPr>
            <p:cNvPr id="20" name="圆角矩形 19"/>
            <p:cNvSpPr/>
            <p:nvPr/>
          </p:nvSpPr>
          <p:spPr>
            <a:xfrm>
              <a:off x="2719562" y="1209136"/>
              <a:ext cx="3144452" cy="704678"/>
            </a:xfrm>
            <a:prstGeom prst="roundRect">
              <a:avLst>
                <a:gd name="adj" fmla="val 50000"/>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756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17" y="6858000"/>
            <a:ext cx="1063876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复制滞后问题：读自己的写，单调读，前缀一致读。</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节点失效：从节点失效（追赶式恢复），主节点失效（确认主节点失效，选举新的主节点）。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检测失效超时时间。</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脑裂。</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6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67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下箭头 17"/>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6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37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478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144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9080499" y="5283695"/>
            <a:ext cx="180211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脑裂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下箭头 33"/>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110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9080499" y="5283695"/>
            <a:ext cx="1802113"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Q4</a:t>
            </a:r>
            <a:r>
              <a:rPr lang="zh-CN" altLang="en-US" sz="2000" dirty="0">
                <a:solidFill>
                  <a:srgbClr val="FF5050"/>
                </a:solidFill>
                <a:latin typeface="微软雅黑" panose="020B0503020204020204" pitchFamily="34" charset="-122"/>
                <a:ea typeface="微软雅黑" panose="020B0503020204020204" pitchFamily="34" charset="-122"/>
              </a:rPr>
              <a:t>：脑裂</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39802" y="2467685"/>
            <a:ext cx="2881427"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Q1</a:t>
            </a:r>
            <a:r>
              <a:rPr lang="zh-CN" altLang="en-US" sz="2000" dirty="0">
                <a:solidFill>
                  <a:srgbClr val="FF5050"/>
                </a:solidFill>
                <a:latin typeface="微软雅黑" panose="020B0503020204020204" pitchFamily="34" charset="-122"/>
                <a:ea typeface="微软雅黑" panose="020B0503020204020204" pitchFamily="34" charset="-122"/>
              </a:rPr>
              <a:t>：复制滞后</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27108" y="2467685"/>
            <a:ext cx="6955505"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Q2</a:t>
            </a:r>
            <a:r>
              <a:rPr lang="zh-CN" altLang="en-US" sz="2000" dirty="0">
                <a:solidFill>
                  <a:srgbClr val="FF5050"/>
                </a:solidFill>
                <a:latin typeface="微软雅黑" panose="020B0503020204020204" pitchFamily="34" charset="-122"/>
                <a:ea typeface="微软雅黑" panose="020B0503020204020204" pitchFamily="34" charset="-122"/>
              </a:rPr>
              <a:t>：节点失效</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958040" y="5283695"/>
            <a:ext cx="3024000"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Q3</a:t>
            </a:r>
            <a:r>
              <a:rPr lang="zh-CN" altLang="en-US" sz="2000" dirty="0">
                <a:solidFill>
                  <a:srgbClr val="FF5050"/>
                </a:solidFill>
                <a:latin typeface="微软雅黑" panose="020B0503020204020204" pitchFamily="34" charset="-122"/>
                <a:ea typeface="微软雅黑" panose="020B0503020204020204" pitchFamily="34" charset="-122"/>
              </a:rPr>
              <a:t>：失效超时时间</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9" name="下箭头 28"/>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下箭头 31"/>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040631" y="4576009"/>
            <a:ext cx="3157800" cy="1838650"/>
          </a:xfrm>
          <a:prstGeom prst="cloudCallout">
            <a:avLst>
              <a:gd name="adj1" fmla="val -41102"/>
              <a:gd name="adj2" fmla="val 57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如果将问题延伸到更通用的分布式系统中，会有</a:t>
            </a:r>
            <a:r>
              <a:rPr lang="zh-CN" altLang="en-US" sz="2000" dirty="0">
                <a:solidFill>
                  <a:srgbClr val="FF5050"/>
                </a:solidFill>
                <a:latin typeface="微软雅黑" panose="020B0503020204020204" pitchFamily="34" charset="-122"/>
                <a:ea typeface="微软雅黑" panose="020B0503020204020204" pitchFamily="34" charset="-122"/>
              </a:rPr>
              <a:t>更多挑战</a:t>
            </a:r>
            <a:r>
              <a:rPr lang="en-US" altLang="zh-CN" sz="2000" dirty="0">
                <a:solidFill>
                  <a:srgbClr val="FF5050"/>
                </a:solidFill>
                <a:latin typeface="微软雅黑" panose="020B0503020204020204" pitchFamily="34" charset="-122"/>
                <a:ea typeface="微软雅黑" panose="020B0503020204020204" pitchFamily="34" charset="-122"/>
              </a:rPr>
              <a:t>…</a:t>
            </a:r>
            <a:endParaRPr lang="en-US" altLang="zh-CN" sz="1600" dirty="0">
              <a:solidFill>
                <a:srgbClr val="FF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1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8" y="2447486"/>
            <a:ext cx="3655757" cy="206992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不可靠的网络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054871"/>
            <a:ext cx="6741735" cy="4708981"/>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请求可能已经丢失</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（例如有人拔掉网线）</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请求可能正在队列中等待，无法马上发送</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远程接收节点可能已经失效</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（例如崩溃、关机）</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远程接收节点可能暂时无法响应</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（例如长时间垃圾回收）</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远程接收节点已经完成处理，但回复却在网络中丢失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远程接收节点已经完成处理，但回复却被延迟处理</a:t>
            </a:r>
          </a:p>
        </p:txBody>
      </p:sp>
      <p:sp>
        <p:nvSpPr>
          <p:cNvPr id="8" name="文本框 3">
            <a:extLst>
              <a:ext uri="{FF2B5EF4-FFF2-40B4-BE49-F238E27FC236}">
                <a16:creationId xmlns:a16="http://schemas.microsoft.com/office/drawing/2014/main" id="{73ADF7D1-81B5-41CC-8D5A-B1D61B66E3A8}"/>
              </a:ext>
            </a:extLst>
          </p:cNvPr>
          <p:cNvSpPr txBox="1"/>
          <p:nvPr/>
        </p:nvSpPr>
        <p:spPr>
          <a:xfrm>
            <a:off x="655031" y="4509024"/>
            <a:ext cx="3598819" cy="787523"/>
          </a:xfrm>
          <a:prstGeom prst="rect">
            <a:avLst/>
          </a:prstGeom>
          <a:noFill/>
        </p:spPr>
        <p:txBody>
          <a:bodyPr wrap="square" rtlCol="0" anchor="t">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动态分配网络宽带的方式，请求出现排队，响应超时等各种情况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7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84" y="2532199"/>
            <a:ext cx="3569975" cy="260345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不可靠的时钟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75665" y="1054871"/>
            <a:ext cx="4544636" cy="1477328"/>
          </a:xfrm>
          <a:prstGeom prst="rect">
            <a:avLst/>
          </a:prstGeom>
          <a:noFill/>
        </p:spPr>
        <p:txBody>
          <a:bodyPr wrap="square" rtlCol="0">
            <a:spAutoFit/>
          </a:bodyPr>
          <a:lstStyle/>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同步受限于当时的网络环境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服务器本身问题</a:t>
            </a:r>
          </a:p>
          <a:p>
            <a:pPr marL="285750" indent="-28575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时钟漂移</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093" y="2901865"/>
            <a:ext cx="7204413" cy="3422737"/>
          </a:xfrm>
          <a:prstGeom prst="rect">
            <a:avLst/>
          </a:prstGeom>
        </p:spPr>
      </p:pic>
    </p:spTree>
    <p:extLst>
      <p:ext uri="{BB962C8B-B14F-4D97-AF65-F5344CB8AC3E}">
        <p14:creationId xmlns:p14="http://schemas.microsoft.com/office/powerpoint/2010/main" val="138616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单节点数据系统</a:t>
            </a:r>
          </a:p>
        </p:txBody>
      </p:sp>
    </p:spTree>
    <p:extLst>
      <p:ext uri="{BB962C8B-B14F-4D97-AF65-F5344CB8AC3E}">
        <p14:creationId xmlns:p14="http://schemas.microsoft.com/office/powerpoint/2010/main" val="343905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62" y="2381238"/>
            <a:ext cx="3283938" cy="2445033"/>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拜占庭故障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414406"/>
            <a:ext cx="6741735" cy="4093428"/>
          </a:xfrm>
          <a:prstGeom prst="rect">
            <a:avLst/>
          </a:prstGeom>
          <a:noFill/>
        </p:spPr>
        <p:txBody>
          <a:bodyPr wrap="square" rtlCol="0">
            <a:spAutoFit/>
          </a:bodyPr>
          <a:lstStyle/>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航天航空领域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zh-CN" altLang="en-US" sz="2000" dirty="0">
                <a:solidFill>
                  <a:schemeClr val="tx1">
                    <a:lumMod val="75000"/>
                    <a:lumOff val="25000"/>
                  </a:schemeClr>
                </a:solidFill>
                <a:latin typeface="微软雅黑"/>
                <a:ea typeface="微软雅黑"/>
              </a:rPr>
              <a:t>    飞行控制系统由于辐射发生故障，行为不可预知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区块链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去中心化，让互不信任的人就某项交易达成一致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POW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工作量证明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：比特币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POW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获得记账权</a:t>
            </a:r>
            <a:endParaRPr lang="zh-CN" altLang="en-US" sz="2000" dirty="0"/>
          </a:p>
        </p:txBody>
      </p:sp>
      <p:sp>
        <p:nvSpPr>
          <p:cNvPr id="8" name="文本框 3">
            <a:extLst>
              <a:ext uri="{FF2B5EF4-FFF2-40B4-BE49-F238E27FC236}">
                <a16:creationId xmlns:a16="http://schemas.microsoft.com/office/drawing/2014/main" id="{73ADF7D1-81B5-41CC-8D5A-B1D61B66E3A8}"/>
              </a:ext>
            </a:extLst>
          </p:cNvPr>
          <p:cNvSpPr txBox="1"/>
          <p:nvPr/>
        </p:nvSpPr>
        <p:spPr>
          <a:xfrm>
            <a:off x="1413157" y="4750557"/>
            <a:ext cx="2271748" cy="830997"/>
          </a:xfrm>
          <a:prstGeom prst="rect">
            <a:avLst/>
          </a:prstGeom>
          <a:noFill/>
        </p:spPr>
        <p:txBody>
          <a:bodyPr wrap="square" rtlCol="0" anchor="t">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某些节点不遵从协议，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恶意攻击，干扰网络</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53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508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3" name="矩形 2"/>
          <p:cNvSpPr/>
          <p:nvPr/>
        </p:nvSpPr>
        <p:spPr>
          <a:xfrm>
            <a:off x="11087100" y="479336"/>
            <a:ext cx="11049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37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6350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7" name="矩形 6"/>
          <p:cNvSpPr/>
          <p:nvPr/>
        </p:nvSpPr>
        <p:spPr>
          <a:xfrm>
            <a:off x="0" y="3093612"/>
            <a:ext cx="12192000" cy="1955800"/>
          </a:xfrm>
          <a:prstGeom prst="rect">
            <a:avLst/>
          </a:prstGeom>
          <a:solidFill>
            <a:schemeClr val="bg1"/>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3075BA"/>
                </a:solidFill>
                <a:latin typeface="微软雅黑" panose="020B0503020204020204" pitchFamily="34" charset="-122"/>
                <a:ea typeface="微软雅黑" panose="020B0503020204020204" pitchFamily="34" charset="-122"/>
              </a:rPr>
              <a:t>墨菲定律 </a:t>
            </a:r>
            <a:r>
              <a:rPr lang="en-US" altLang="zh-CN" sz="3200" b="1" dirty="0">
                <a:solidFill>
                  <a:srgbClr val="3075BA"/>
                </a:solidFill>
                <a:latin typeface="微软雅黑" panose="020B0503020204020204" pitchFamily="34" charset="-122"/>
                <a:ea typeface="微软雅黑" panose="020B0503020204020204" pitchFamily="34" charset="-122"/>
              </a:rPr>
              <a:t>· </a:t>
            </a:r>
            <a:r>
              <a:rPr lang="zh-CN" altLang="en-US" sz="3200" b="1" dirty="0">
                <a:solidFill>
                  <a:srgbClr val="3075BA"/>
                </a:solidFill>
                <a:latin typeface="微软雅黑" panose="020B0503020204020204" pitchFamily="34" charset="-122"/>
                <a:ea typeface="微软雅黑" panose="020B0503020204020204" pitchFamily="34" charset="-122"/>
              </a:rPr>
              <a:t>所有可能出错的事情一定会出错</a:t>
            </a:r>
            <a:r>
              <a:rPr lang="en-US" altLang="zh-CN" sz="3200" b="1" dirty="0">
                <a:solidFill>
                  <a:srgbClr val="3075BA"/>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530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20863B10-1E8F-4728-95D8-A24FB2269FD0}"/>
              </a:ext>
            </a:extLst>
          </p:cNvPr>
          <p:cNvSpPr txBox="1"/>
          <p:nvPr/>
        </p:nvSpPr>
        <p:spPr>
          <a:xfrm>
            <a:off x="1768848" y="2446822"/>
            <a:ext cx="5546352" cy="12926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如何在复杂的分布式环境下</a:t>
            </a:r>
            <a:endParaRPr lang="en-US" altLang="zh-CN" sz="2600" b="1" dirty="0">
              <a:solidFill>
                <a:srgbClr val="3561B4"/>
              </a:solidFill>
              <a:latin typeface="微软雅黑" panose="020B0503020204020204" pitchFamily="34" charset="-122"/>
              <a:ea typeface="微软雅黑" panose="020B0503020204020204" pitchFamily="34" charset="-122"/>
            </a:endParaRPr>
          </a:p>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做有意义的</a:t>
            </a:r>
            <a:r>
              <a:rPr lang="zh-CN" altLang="en-US" sz="2600" b="1">
                <a:solidFill>
                  <a:srgbClr val="3561B4"/>
                </a:solidFill>
                <a:latin typeface="微软雅黑" panose="020B0503020204020204" pitchFamily="34" charset="-122"/>
                <a:ea typeface="微软雅黑" panose="020B0503020204020204" pitchFamily="34" charset="-122"/>
              </a:rPr>
              <a:t>事情呢</a:t>
            </a:r>
            <a:r>
              <a:rPr lang="zh-CN" altLang="en-US"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058056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系统模型</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519367"/>
            <a:ext cx="11168805"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拜占庭问题：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假设无拜占庭故障，所有节点都由一个可信任的组织控制</a:t>
            </a: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计时：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假定进程暂停和时钟漂移有上界，大多数情况下，网络和进程都比较稳定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节点失效</a:t>
            </a:r>
            <a:r>
              <a:rPr lang="en-US" altLang="zh-CN" sz="2000" dirty="0">
                <a:solidFill>
                  <a:srgbClr val="3075BA"/>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假定节点可能会崩溃，并且会在一段时间后可确认超时失效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965360" y="3279310"/>
            <a:ext cx="9390203" cy="3270169"/>
            <a:chOff x="1965360" y="3279310"/>
            <a:chExt cx="9390203" cy="3270169"/>
          </a:xfrm>
        </p:grpSpPr>
        <p:sp>
          <p:nvSpPr>
            <p:cNvPr id="10" name="文本框 9"/>
            <p:cNvSpPr txBox="1"/>
            <p:nvPr/>
          </p:nvSpPr>
          <p:spPr>
            <a:xfrm>
              <a:off x="1965360" y="4715588"/>
              <a:ext cx="63555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在这种模型下，我们期望能够解决什么问题呢</a:t>
              </a:r>
              <a:r>
                <a:rPr lang="en-US" altLang="zh-CN" sz="2000" dirty="0">
                  <a:latin typeface="微软雅黑" panose="020B0503020204020204" pitchFamily="34" charset="-122"/>
                  <a:ea typeface="微软雅黑" panose="020B0503020204020204" pitchFamily="34" charset="-122"/>
                </a:rPr>
                <a:t>? </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233" y="3279310"/>
              <a:ext cx="4080330" cy="3270169"/>
            </a:xfrm>
            <a:prstGeom prst="rect">
              <a:avLst/>
            </a:prstGeom>
          </p:spPr>
        </p:pic>
      </p:grpSp>
    </p:spTree>
    <p:extLst>
      <p:ext uri="{BB962C8B-B14F-4D97-AF65-F5344CB8AC3E}">
        <p14:creationId xmlns:p14="http://schemas.microsoft.com/office/powerpoint/2010/main" val="2382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Tree>
    <p:extLst>
      <p:ext uri="{BB962C8B-B14F-4D97-AF65-F5344CB8AC3E}">
        <p14:creationId xmlns:p14="http://schemas.microsoft.com/office/powerpoint/2010/main" val="214819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可线性化：使得整个系统看起来好像只有一个数据副本，符合顺序和因果关系。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8" y="2447753"/>
            <a:ext cx="8170983" cy="4056413"/>
          </a:xfrm>
          <a:prstGeom prst="rect">
            <a:avLst/>
          </a:prstGeom>
        </p:spPr>
      </p:pic>
    </p:spTree>
    <p:extLst>
      <p:ext uri="{BB962C8B-B14F-4D97-AF65-F5344CB8AC3E}">
        <p14:creationId xmlns:p14="http://schemas.microsoft.com/office/powerpoint/2010/main" val="279342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1" y="2755324"/>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单节点执行事务时，要么全部成功，要么全部失败，希望在多节点上也能满足原子性。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3" y="4218257"/>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客户端争夺锁时，要决定其中的一个成功，其他失败。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5743258"/>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确定哪些节点处于活动状态，让所有节点就节点的存活状态达成一致。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395" y="2270323"/>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原子提交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395" y="3738626"/>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锁与租约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唯一性约束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45395" y="5250815"/>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成员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协调服务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5392" y="1283558"/>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74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1100" y="787400"/>
            <a:ext cx="4749800" cy="4724400"/>
            <a:chOff x="3581400" y="698500"/>
            <a:chExt cx="4749800" cy="4724400"/>
          </a:xfrm>
        </p:grpSpPr>
        <p:sp>
          <p:nvSpPr>
            <p:cNvPr id="4" name="泪滴形 3"/>
            <p:cNvSpPr/>
            <p:nvPr/>
          </p:nvSpPr>
          <p:spPr>
            <a:xfrm>
              <a:off x="35814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p:cNvSpPr/>
            <p:nvPr/>
          </p:nvSpPr>
          <p:spPr>
            <a:xfrm flipH="1">
              <a:off x="60960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泪滴形 5"/>
            <p:cNvSpPr/>
            <p:nvPr/>
          </p:nvSpPr>
          <p:spPr>
            <a:xfrm flipV="1">
              <a:off x="3581400" y="698500"/>
              <a:ext cx="2235200" cy="2235200"/>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泪滴形 6"/>
            <p:cNvSpPr/>
            <p:nvPr/>
          </p:nvSpPr>
          <p:spPr>
            <a:xfrm flipH="1" flipV="1">
              <a:off x="6096000" y="6985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40418" y="1616045"/>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因果和顺序</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可线性化</a:t>
              </a:r>
            </a:p>
          </p:txBody>
        </p:sp>
        <p:sp>
          <p:nvSpPr>
            <p:cNvPr id="9" name="文本框 8"/>
            <p:cNvSpPr txBox="1"/>
            <p:nvPr/>
          </p:nvSpPr>
          <p:spPr>
            <a:xfrm>
              <a:off x="6608306" y="161604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原子提交</a:t>
              </a:r>
            </a:p>
          </p:txBody>
        </p:sp>
        <p:sp>
          <p:nvSpPr>
            <p:cNvPr id="10" name="文本框 9"/>
            <p:cNvSpPr txBox="1"/>
            <p:nvPr/>
          </p:nvSpPr>
          <p:spPr>
            <a:xfrm>
              <a:off x="4012178" y="3951357"/>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锁与租约 </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微软雅黑" panose="020B0503020204020204" pitchFamily="34" charset="-122"/>
                  <a:ea typeface="微软雅黑" panose="020B0503020204020204" pitchFamily="34" charset="-122"/>
                </a:rPr>
                <a:t>唯一性约束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08306" y="3951357"/>
              <a:ext cx="121058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成员 </a:t>
              </a:r>
              <a:r>
                <a:rPr lang="en-US" altLang="zh-CN" sz="2000" b="1" dirty="0">
                  <a:solidFill>
                    <a:schemeClr val="bg1"/>
                  </a:solidFill>
                  <a:latin typeface="微软雅黑" panose="020B0503020204020204" pitchFamily="34" charset="-122"/>
                  <a:ea typeface="微软雅黑" panose="020B0503020204020204" pitchFamily="34" charset="-122"/>
                </a:rPr>
                <a:t>/ </a:t>
              </a:r>
            </a:p>
            <a:p>
              <a:r>
                <a:rPr lang="zh-CN" altLang="en-US" sz="2000" b="1" dirty="0">
                  <a:solidFill>
                    <a:schemeClr val="bg1"/>
                  </a:solidFill>
                  <a:latin typeface="微软雅黑" panose="020B0503020204020204" pitchFamily="34" charset="-122"/>
                  <a:ea typeface="微软雅黑" panose="020B0503020204020204" pitchFamily="34" charset="-122"/>
                </a:rPr>
                <a:t>协调服务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076308" y="5708771"/>
            <a:ext cx="4010417"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让多个节点就某一项提议达成一致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163294" y="1496291"/>
            <a:ext cx="4887358" cy="3343848"/>
            <a:chOff x="6163294" y="1496291"/>
            <a:chExt cx="4887358" cy="3343848"/>
          </a:xfrm>
        </p:grpSpPr>
        <p:grpSp>
          <p:nvGrpSpPr>
            <p:cNvPr id="15" name="组合 14"/>
            <p:cNvGrpSpPr/>
            <p:nvPr/>
          </p:nvGrpSpPr>
          <p:grpSpPr>
            <a:xfrm>
              <a:off x="7706804" y="1496291"/>
              <a:ext cx="3343848" cy="3343848"/>
              <a:chOff x="9114403" y="1481703"/>
              <a:chExt cx="4093597" cy="4093597"/>
            </a:xfrm>
          </p:grpSpPr>
          <p:sp>
            <p:nvSpPr>
              <p:cNvPr id="19" name="椭圆 18"/>
              <p:cNvSpPr/>
              <p:nvPr/>
            </p:nvSpPr>
            <p:spPr>
              <a:xfrm>
                <a:off x="9114403" y="1481703"/>
                <a:ext cx="4093597" cy="4093597"/>
              </a:xfrm>
              <a:prstGeom prst="ellipse">
                <a:avLst/>
              </a:prstGeom>
              <a:solidFill>
                <a:srgbClr val="C7F0C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0" name="椭圆 19"/>
              <p:cNvSpPr/>
              <p:nvPr/>
            </p:nvSpPr>
            <p:spPr>
              <a:xfrm>
                <a:off x="9290104" y="1657404"/>
                <a:ext cx="3742194" cy="3742194"/>
              </a:xfrm>
              <a:prstGeom prst="ellipse">
                <a:avLst/>
              </a:prstGeom>
              <a:solidFill>
                <a:srgbClr val="C7F0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0" b="1" dirty="0">
                    <a:solidFill>
                      <a:srgbClr val="33CC33"/>
                    </a:solidFill>
                    <a:latin typeface="微软雅黑" panose="020B0503020204020204" pitchFamily="34" charset="-122"/>
                    <a:ea typeface="微软雅黑" panose="020B0503020204020204" pitchFamily="34" charset="-122"/>
                  </a:rPr>
                  <a:t>共  识</a:t>
                </a:r>
              </a:p>
            </p:txBody>
          </p:sp>
        </p:grpSp>
        <p:grpSp>
          <p:nvGrpSpPr>
            <p:cNvPr id="16" name="组合 15"/>
            <p:cNvGrpSpPr/>
            <p:nvPr/>
          </p:nvGrpSpPr>
          <p:grpSpPr>
            <a:xfrm>
              <a:off x="6163294" y="2933206"/>
              <a:ext cx="1080654" cy="550828"/>
              <a:chOff x="6163294" y="2933206"/>
              <a:chExt cx="1080654" cy="550828"/>
            </a:xfrm>
          </p:grpSpPr>
          <p:sp>
            <p:nvSpPr>
              <p:cNvPr id="17" name="圆角矩形 16"/>
              <p:cNvSpPr/>
              <p:nvPr/>
            </p:nvSpPr>
            <p:spPr>
              <a:xfrm>
                <a:off x="6163294" y="2933206"/>
                <a:ext cx="1080654" cy="13596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圆角矩形 17"/>
              <p:cNvSpPr/>
              <p:nvPr/>
            </p:nvSpPr>
            <p:spPr>
              <a:xfrm>
                <a:off x="6163294" y="3348073"/>
                <a:ext cx="1080654" cy="13596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spTree>
    <p:extLst>
      <p:ext uri="{BB962C8B-B14F-4D97-AF65-F5344CB8AC3E}">
        <p14:creationId xmlns:p14="http://schemas.microsoft.com/office/powerpoint/2010/main" val="887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40741E-7 L -0.23672 0.00393 " pathEditMode="relative" rAng="0" ptsTypes="AA">
                                      <p:cBhvr>
                                        <p:cTn id="11" dur="1250" fill="hold"/>
                                        <p:tgtEl>
                                          <p:spTgt spid="13"/>
                                        </p:tgtEl>
                                        <p:attrNameLst>
                                          <p:attrName>ppt_x</p:attrName>
                                          <p:attrName>ppt_y</p:attrName>
                                        </p:attrNameLst>
                                      </p:cBhvr>
                                      <p:rCtr x="-11836" y="185"/>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共识算法需要满足以下性质</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6604" y="1848890"/>
            <a:ext cx="7570214" cy="1800000"/>
            <a:chOff x="1316604" y="1996835"/>
            <a:chExt cx="7570214" cy="1800000"/>
          </a:xfrm>
        </p:grpSpPr>
        <p:sp>
          <p:nvSpPr>
            <p:cNvPr id="2" name="圆角矩形 1"/>
            <p:cNvSpPr/>
            <p:nvPr/>
          </p:nvSpPr>
          <p:spPr>
            <a:xfrm>
              <a:off x="2406818" y="2159380"/>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所有节点接收相同的决议</a:t>
              </a:r>
              <a:endParaRPr lang="zh-CN" altLang="en-US" sz="2000" dirty="0"/>
            </a:p>
          </p:txBody>
        </p:sp>
        <p:grpSp>
          <p:nvGrpSpPr>
            <p:cNvPr id="6" name="组合 5"/>
            <p:cNvGrpSpPr/>
            <p:nvPr/>
          </p:nvGrpSpPr>
          <p:grpSpPr>
            <a:xfrm>
              <a:off x="1316604" y="1996835"/>
              <a:ext cx="1800000" cy="1800000"/>
              <a:chOff x="9114403" y="1481703"/>
              <a:chExt cx="4093597" cy="4093597"/>
            </a:xfrm>
          </p:grpSpPr>
          <p:sp>
            <p:nvSpPr>
              <p:cNvPr id="7" name="椭圆 6"/>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8" name="椭圆 7"/>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协商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一致性</a:t>
                </a:r>
              </a:p>
            </p:txBody>
          </p:sp>
        </p:grpSp>
      </p:grpSp>
      <p:grpSp>
        <p:nvGrpSpPr>
          <p:cNvPr id="4" name="组合 3"/>
          <p:cNvGrpSpPr/>
          <p:nvPr/>
        </p:nvGrpSpPr>
        <p:grpSpPr>
          <a:xfrm>
            <a:off x="3247074" y="1996835"/>
            <a:ext cx="7568568" cy="1800000"/>
            <a:chOff x="3247074" y="1996835"/>
            <a:chExt cx="7568568" cy="1800000"/>
          </a:xfrm>
        </p:grpSpPr>
        <p:sp>
          <p:nvSpPr>
            <p:cNvPr id="20" name="圆角矩形 19"/>
            <p:cNvSpPr/>
            <p:nvPr/>
          </p:nvSpPr>
          <p:spPr>
            <a:xfrm>
              <a:off x="3247074" y="2970907"/>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所有节点不能反悔，即对一项提议不能有两次决定</a:t>
              </a:r>
              <a:endParaRPr lang="zh-CN" altLang="en-US" sz="2000" dirty="0"/>
            </a:p>
          </p:txBody>
        </p:sp>
        <p:grpSp>
          <p:nvGrpSpPr>
            <p:cNvPr id="9" name="组合 8"/>
            <p:cNvGrpSpPr/>
            <p:nvPr/>
          </p:nvGrpSpPr>
          <p:grpSpPr>
            <a:xfrm>
              <a:off x="9015642" y="1996835"/>
              <a:ext cx="1800000" cy="1800000"/>
              <a:chOff x="9114403" y="1481703"/>
              <a:chExt cx="4093597" cy="4093597"/>
            </a:xfrm>
          </p:grpSpPr>
          <p:sp>
            <p:nvSpPr>
              <p:cNvPr id="10" name="椭圆 9"/>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诚实性</a:t>
                </a:r>
              </a:p>
            </p:txBody>
          </p:sp>
        </p:grpSp>
      </p:grpSp>
      <p:grpSp>
        <p:nvGrpSpPr>
          <p:cNvPr id="23" name="组合 22"/>
          <p:cNvGrpSpPr/>
          <p:nvPr/>
        </p:nvGrpSpPr>
        <p:grpSpPr>
          <a:xfrm>
            <a:off x="1316604" y="3936031"/>
            <a:ext cx="7570214" cy="1800000"/>
            <a:chOff x="1316604" y="4126153"/>
            <a:chExt cx="7570214" cy="1800000"/>
          </a:xfrm>
        </p:grpSpPr>
        <p:sp>
          <p:nvSpPr>
            <p:cNvPr id="21" name="圆角矩形 20"/>
            <p:cNvSpPr/>
            <p:nvPr/>
          </p:nvSpPr>
          <p:spPr>
            <a:xfrm>
              <a:off x="2406818" y="4303921"/>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如果决定了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，则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一定是由某个节点所提议的</a:t>
              </a:r>
              <a:endParaRPr lang="zh-CN" altLang="en-US" sz="2000" dirty="0"/>
            </a:p>
          </p:txBody>
        </p:sp>
        <p:grpSp>
          <p:nvGrpSpPr>
            <p:cNvPr id="12" name="组合 11"/>
            <p:cNvGrpSpPr/>
            <p:nvPr/>
          </p:nvGrpSpPr>
          <p:grpSpPr>
            <a:xfrm>
              <a:off x="1316604" y="4126153"/>
              <a:ext cx="1800000" cy="1800000"/>
              <a:chOff x="9114403" y="1481703"/>
              <a:chExt cx="4093597" cy="4093597"/>
            </a:xfrm>
          </p:grpSpPr>
          <p:sp>
            <p:nvSpPr>
              <p:cNvPr id="13" name="椭圆 12"/>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合法性</a:t>
                </a:r>
                <a:endParaRPr lang="zh-CN" altLang="en-US" sz="30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3247074" y="4112420"/>
            <a:ext cx="7568568" cy="1800000"/>
            <a:chOff x="3247074" y="4126153"/>
            <a:chExt cx="7568568" cy="1800000"/>
          </a:xfrm>
        </p:grpSpPr>
        <p:sp>
          <p:nvSpPr>
            <p:cNvPr id="22" name="圆角矩形 21"/>
            <p:cNvSpPr/>
            <p:nvPr/>
          </p:nvSpPr>
          <p:spPr>
            <a:xfrm>
              <a:off x="3247074" y="5115448"/>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节点即使崩溃，最终也一定可以达成决议</a:t>
              </a:r>
              <a:endParaRPr lang="zh-CN" altLang="en-US" sz="2000" dirty="0"/>
            </a:p>
          </p:txBody>
        </p:sp>
        <p:grpSp>
          <p:nvGrpSpPr>
            <p:cNvPr id="15" name="组合 14"/>
            <p:cNvGrpSpPr/>
            <p:nvPr/>
          </p:nvGrpSpPr>
          <p:grpSpPr>
            <a:xfrm>
              <a:off x="9015642" y="4126153"/>
              <a:ext cx="1800000" cy="1800000"/>
              <a:chOff x="9114403" y="1481703"/>
              <a:chExt cx="4093597" cy="4093597"/>
            </a:xfrm>
          </p:grpSpPr>
          <p:sp>
            <p:nvSpPr>
              <p:cNvPr id="16" name="椭圆 15"/>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7" name="椭圆 16"/>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可</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终止性</a:t>
                </a:r>
              </a:p>
            </p:txBody>
          </p:sp>
        </p:grpSp>
      </p:grpSp>
    </p:spTree>
    <p:extLst>
      <p:ext uri="{BB962C8B-B14F-4D97-AF65-F5344CB8AC3E}">
        <p14:creationId xmlns:p14="http://schemas.microsoft.com/office/powerpoint/2010/main" val="32829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00600" y="0"/>
            <a:ext cx="7391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46" y="1943101"/>
            <a:ext cx="3191746" cy="492443"/>
          </a:xfrm>
          <a:prstGeom prst="rect">
            <a:avLst/>
          </a:prstGeom>
          <a:noFill/>
        </p:spPr>
        <p:txBody>
          <a:bodyPr wrap="square" rtlCol="0">
            <a:spAutoFit/>
          </a:bodyPr>
          <a:lstStyle/>
          <a:p>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开发和运维数据系统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5" y="1252220"/>
            <a:ext cx="6106736" cy="3939540"/>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数据库软件或硬件随时失效，应用程序随时崩溃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应用与数据库之间的链接随时中断</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多个客户端可能同时写入数据库，导致数据覆盖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客户端可能读到一些无意义，部分更新的数据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其他边界条件竞争引入的各种奇怪问题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82" y="2609850"/>
            <a:ext cx="3549318" cy="2241812"/>
          </a:xfrm>
          <a:prstGeom prst="rect">
            <a:avLst/>
          </a:prstGeom>
        </p:spPr>
      </p:pic>
      <p:sp>
        <p:nvSpPr>
          <p:cNvPr id="3" name="文本框 2"/>
          <p:cNvSpPr txBox="1"/>
          <p:nvPr/>
        </p:nvSpPr>
        <p:spPr>
          <a:xfrm rot="988067">
            <a:off x="2997400" y="3407589"/>
            <a:ext cx="670240" cy="646331"/>
          </a:xfrm>
          <a:prstGeom prst="rect">
            <a:avLst/>
          </a:prstGeom>
          <a:noFill/>
        </p:spPr>
        <p:txBody>
          <a:bodyPr wrap="square" rtlCol="0">
            <a:spAutoFit/>
          </a:bodyPr>
          <a:lstStyle/>
          <a:p>
            <a:r>
              <a:rPr lang="en-US" altLang="zh-CN" sz="3600" dirty="0">
                <a:solidFill>
                  <a:srgbClr val="3561B4"/>
                </a:solidFill>
                <a:latin typeface="Lobster" panose="02000506000000020003" pitchFamily="2" charset="0"/>
                <a:cs typeface="Arial" panose="020B0604020202020204" pitchFamily="34" charset="0"/>
              </a:rPr>
              <a:t>! ! !</a:t>
            </a:r>
            <a:endParaRPr lang="zh-CN" altLang="en-US" sz="3600" dirty="0">
              <a:solidFill>
                <a:srgbClr val="3561B4"/>
              </a:solidFill>
              <a:latin typeface="Lobster" panose="02000506000000020003" pitchFamily="2" charset="0"/>
              <a:cs typeface="Arial" panose="020B0604020202020204" pitchFamily="34" charset="0"/>
            </a:endParaRPr>
          </a:p>
        </p:txBody>
      </p:sp>
    </p:spTree>
    <p:extLst>
      <p:ext uri="{BB962C8B-B14F-4D97-AF65-F5344CB8AC3E}">
        <p14:creationId xmlns:p14="http://schemas.microsoft.com/office/powerpoint/2010/main" val="25584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20863B10-1E8F-4728-95D8-A24FB2269FD0}"/>
              </a:ext>
            </a:extLst>
          </p:cNvPr>
          <p:cNvSpPr txBox="1"/>
          <p:nvPr/>
        </p:nvSpPr>
        <p:spPr>
          <a:xfrm>
            <a:off x="2269920" y="2918902"/>
            <a:ext cx="5546352" cy="692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如何实现共识呢</a:t>
            </a:r>
            <a:r>
              <a:rPr lang="en-US" altLang="zh-CN"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78081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270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5"/>
            <a:ext cx="9014586" cy="3234363"/>
          </a:xfrm>
          <a:prstGeom prst="rect">
            <a:avLst/>
          </a:prstGeom>
        </p:spPr>
      </p:pic>
    </p:spTree>
    <p:extLst>
      <p:ext uri="{BB962C8B-B14F-4D97-AF65-F5344CB8AC3E}">
        <p14:creationId xmlns:p14="http://schemas.microsoft.com/office/powerpoint/2010/main" val="134641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271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93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82369" y="5217045"/>
            <a:ext cx="6214964" cy="1015663"/>
          </a:xfrm>
          <a:prstGeom prst="rect">
            <a:avLst/>
          </a:prstGeom>
          <a:noFill/>
        </p:spPr>
        <p:txBody>
          <a:bodyPr wrap="square" rtlCol="0">
            <a:spAutoFit/>
          </a:bodyPr>
          <a:lstStyle/>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当参与者投票“</a:t>
            </a:r>
            <a:r>
              <a:rPr lang="zh-CN" altLang="en-US" sz="2000" i="1" dirty="0">
                <a:solidFill>
                  <a:schemeClr val="tx1">
                    <a:lumMod val="75000"/>
                    <a:lumOff val="25000"/>
                  </a:schemeClr>
                </a:solidFill>
                <a:latin typeface="微软雅黑" panose="020B0503020204020204" pitchFamily="34" charset="-122"/>
                <a:ea typeface="微软雅黑" panose="020B0503020204020204" pitchFamily="34" charset="-122"/>
              </a:rPr>
              <a:t>是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做出了肯定的承诺。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当协调者做出决定，这个决定也是不可撤销的。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887581" y="4986212"/>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核心</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84" y="4899504"/>
            <a:ext cx="1951515" cy="1564036"/>
          </a:xfrm>
          <a:prstGeom prst="rect">
            <a:avLst/>
          </a:prstGeom>
        </p:spPr>
      </p:pic>
      <p:grpSp>
        <p:nvGrpSpPr>
          <p:cNvPr id="5" name="组合 4"/>
          <p:cNvGrpSpPr/>
          <p:nvPr/>
        </p:nvGrpSpPr>
        <p:grpSpPr>
          <a:xfrm>
            <a:off x="779705" y="1915255"/>
            <a:ext cx="8327937" cy="2819707"/>
            <a:chOff x="779705" y="1915255"/>
            <a:chExt cx="8327937" cy="2819707"/>
          </a:xfrm>
        </p:grpSpPr>
        <p:sp>
          <p:nvSpPr>
            <p:cNvPr id="2" name="文本框 1"/>
            <p:cNvSpPr txBox="1"/>
            <p:nvPr/>
          </p:nvSpPr>
          <p:spPr>
            <a:xfrm>
              <a:off x="779705" y="1915255"/>
              <a:ext cx="95410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主持人</a:t>
              </a:r>
            </a:p>
          </p:txBody>
        </p:sp>
        <p:sp>
          <p:nvSpPr>
            <p:cNvPr id="8" name="文本框 7"/>
            <p:cNvSpPr txBox="1"/>
            <p:nvPr/>
          </p:nvSpPr>
          <p:spPr>
            <a:xfrm>
              <a:off x="1010058" y="3520200"/>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新娘</a:t>
              </a:r>
            </a:p>
          </p:txBody>
        </p:sp>
        <p:sp>
          <p:nvSpPr>
            <p:cNvPr id="9" name="文本框 8"/>
            <p:cNvSpPr txBox="1"/>
            <p:nvPr/>
          </p:nvSpPr>
          <p:spPr>
            <a:xfrm>
              <a:off x="1010059" y="2708963"/>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新郎</a:t>
              </a:r>
            </a:p>
          </p:txBody>
        </p:sp>
        <p:sp>
          <p:nvSpPr>
            <p:cNvPr id="10" name="文本框 9"/>
            <p:cNvSpPr txBox="1"/>
            <p:nvPr/>
          </p:nvSpPr>
          <p:spPr>
            <a:xfrm>
              <a:off x="8410015" y="4334852"/>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宣布</a:t>
              </a:r>
            </a:p>
          </p:txBody>
        </p:sp>
        <p:sp>
          <p:nvSpPr>
            <p:cNvPr id="11" name="文本框 10"/>
            <p:cNvSpPr txBox="1"/>
            <p:nvPr/>
          </p:nvSpPr>
          <p:spPr>
            <a:xfrm>
              <a:off x="6531288" y="4334852"/>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询问</a:t>
              </a:r>
            </a:p>
          </p:txBody>
        </p:sp>
      </p:grpSp>
    </p:spTree>
    <p:extLst>
      <p:ext uri="{BB962C8B-B14F-4D97-AF65-F5344CB8AC3E}">
        <p14:creationId xmlns:p14="http://schemas.microsoft.com/office/powerpoint/2010/main" val="6119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32" presetClass="emph" presetSubtype="0" fill="hold" nodeType="afterEffect">
                                  <p:stCondLst>
                                    <p:cond delay="0"/>
                                  </p:stCondLst>
                                  <p:childTnLst>
                                    <p:animRot by="120000">
                                      <p:cBhvr>
                                        <p:cTn id="15" dur="100" fill="hold">
                                          <p:stCondLst>
                                            <p:cond delay="0"/>
                                          </p:stCondLst>
                                        </p:cTn>
                                        <p:tgtEl>
                                          <p:spTgt spid="6"/>
                                        </p:tgtEl>
                                        <p:attrNameLst>
                                          <p:attrName>r</p:attrName>
                                        </p:attrNameLst>
                                      </p:cBhvr>
                                    </p:animRot>
                                    <p:animRot by="-240000">
                                      <p:cBhvr>
                                        <p:cTn id="16" dur="200" fill="hold">
                                          <p:stCondLst>
                                            <p:cond delay="200"/>
                                          </p:stCondLst>
                                        </p:cTn>
                                        <p:tgtEl>
                                          <p:spTgt spid="6"/>
                                        </p:tgtEl>
                                        <p:attrNameLst>
                                          <p:attrName>r</p:attrName>
                                        </p:attrNameLst>
                                      </p:cBhvr>
                                    </p:animRot>
                                    <p:animRot by="240000">
                                      <p:cBhvr>
                                        <p:cTn id="17" dur="200" fill="hold">
                                          <p:stCondLst>
                                            <p:cond delay="400"/>
                                          </p:stCondLst>
                                        </p:cTn>
                                        <p:tgtEl>
                                          <p:spTgt spid="6"/>
                                        </p:tgtEl>
                                        <p:attrNameLst>
                                          <p:attrName>r</p:attrName>
                                        </p:attrNameLst>
                                      </p:cBhvr>
                                    </p:animRot>
                                    <p:animRot by="-240000">
                                      <p:cBhvr>
                                        <p:cTn id="18" dur="200" fill="hold">
                                          <p:stCondLst>
                                            <p:cond delay="600"/>
                                          </p:stCondLst>
                                        </p:cTn>
                                        <p:tgtEl>
                                          <p:spTgt spid="6"/>
                                        </p:tgtEl>
                                        <p:attrNameLst>
                                          <p:attrName>r</p:attrName>
                                        </p:attrNameLst>
                                      </p:cBhvr>
                                    </p:animRot>
                                    <p:animRot by="120000">
                                      <p:cBhvr>
                                        <p:cTn id="19"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9965" y="1213892"/>
            <a:ext cx="9502770" cy="1015663"/>
          </a:xfrm>
          <a:prstGeom prst="rect">
            <a:avLst/>
          </a:prstGeom>
          <a:noFill/>
        </p:spPr>
        <p:txBody>
          <a:bodyPr wrap="square" rtlCol="0" anchor="t">
            <a:spAutoFit/>
          </a:bodyPr>
          <a:lstStyle/>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协调者故障：协调者发生故障，参与者只能持续等待（阻塞式原子提交）。</a:t>
            </a:r>
          </a:p>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参与者故障：任何一个节点的失败都会导致整个事务的失败。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887581" y="983060"/>
            <a:ext cx="930769" cy="14773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FF5050"/>
                </a:solidFill>
                <a:latin typeface="微软雅黑" panose="020B0503020204020204" pitchFamily="34" charset="-122"/>
                <a:ea typeface="微软雅黑" panose="020B0503020204020204" pitchFamily="34" charset="-122"/>
              </a:rPr>
              <a:t>缺陷</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95" y="2901661"/>
            <a:ext cx="8593610" cy="3182249"/>
          </a:xfrm>
          <a:prstGeom prst="rect">
            <a:avLst/>
          </a:prstGeom>
        </p:spPr>
      </p:pic>
    </p:spTree>
    <p:extLst>
      <p:ext uri="{BB962C8B-B14F-4D97-AF65-F5344CB8AC3E}">
        <p14:creationId xmlns:p14="http://schemas.microsoft.com/office/powerpoint/2010/main" val="3562123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45394" y="2489200"/>
            <a:ext cx="10319481" cy="1447800"/>
            <a:chOff x="845394" y="2489200"/>
            <a:chExt cx="10319481" cy="1447800"/>
          </a:xfrm>
        </p:grpSpPr>
        <p:sp>
          <p:nvSpPr>
            <p:cNvPr id="3" name="圆角矩形 2"/>
            <p:cNvSpPr/>
            <p:nvPr/>
          </p:nvSpPr>
          <p:spPr>
            <a:xfrm>
              <a:off x="84539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11731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1.875E-6 0.15 " pathEditMode="relative" rAng="0" ptsTypes="AA">
                                      <p:cBhvr>
                                        <p:cTn id="6" dur="750" fill="hold"/>
                                        <p:tgtEl>
                                          <p:spTgt spid="20"/>
                                        </p:tgtEl>
                                        <p:attrNameLst>
                                          <p:attrName>ppt_x</p:attrName>
                                          <p:attrName>ppt_y</p:attrName>
                                        </p:attrNameLst>
                                      </p:cBhvr>
                                      <p:rCtr x="0"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4" y="5596167"/>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共同的设计思想：通过全序关系广播（原子广播）来实现共识。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3" name="圆角矩形 2"/>
          <p:cNvSpPr/>
          <p:nvPr/>
        </p:nvSpPr>
        <p:spPr>
          <a:xfrm>
            <a:off x="84539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sp>
        <p:nvSpPr>
          <p:cNvPr id="13" name="圆角矩形 12"/>
          <p:cNvSpPr/>
          <p:nvPr/>
        </p:nvSpPr>
        <p:spPr>
          <a:xfrm>
            <a:off x="845393" y="1943652"/>
            <a:ext cx="10319481" cy="740683"/>
          </a:xfrm>
          <a:prstGeom prst="roundRect">
            <a:avLst/>
          </a:prstGeom>
          <a:solidFill>
            <a:srgbClr val="C7F0C6">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33CC33"/>
                </a:solidFill>
                <a:latin typeface="微软雅黑" panose="020B0503020204020204" pitchFamily="34" charset="-122"/>
                <a:ea typeface="微软雅黑" panose="020B0503020204020204" pitchFamily="34" charset="-122"/>
              </a:rPr>
              <a:t>全序关系广播（原子广播）</a:t>
            </a:r>
            <a:endParaRPr lang="en-US" altLang="zh-CN" sz="2000" dirty="0">
              <a:solidFill>
                <a:srgbClr val="33CC33"/>
              </a:solidFill>
              <a:latin typeface="微软雅黑" panose="020B0503020204020204" pitchFamily="34" charset="-122"/>
              <a:ea typeface="微软雅黑" panose="020B0503020204020204" pitchFamily="34" charset="-122"/>
            </a:endParaRPr>
          </a:p>
        </p:txBody>
      </p:sp>
      <p:cxnSp>
        <p:nvCxnSpPr>
          <p:cNvPr id="15" name="曲线连接符 14"/>
          <p:cNvCxnSpPr>
            <a:stCxn id="13" idx="2"/>
            <a:endCxn id="3" idx="0"/>
          </p:cNvCxnSpPr>
          <p:nvPr/>
        </p:nvCxnSpPr>
        <p:spPr>
          <a:xfrm rot="5400000">
            <a:off x="3706982" y="1219747"/>
            <a:ext cx="833565" cy="376274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2"/>
            <a:endCxn id="12" idx="0"/>
          </p:cNvCxnSpPr>
          <p:nvPr/>
        </p:nvCxnSpPr>
        <p:spPr>
          <a:xfrm rot="16200000" flipH="1">
            <a:off x="7469722" y="1219746"/>
            <a:ext cx="833565" cy="3762741"/>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3" idx="2"/>
            <a:endCxn id="11" idx="0"/>
          </p:cNvCxnSpPr>
          <p:nvPr/>
        </p:nvCxnSpPr>
        <p:spPr>
          <a:xfrm rot="5400000">
            <a:off x="5588352" y="3101117"/>
            <a:ext cx="833565" cy="1270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12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680" y="2289820"/>
            <a:ext cx="10319482" cy="1532445"/>
            <a:chOff x="874680" y="2289820"/>
            <a:chExt cx="10319482" cy="1532445"/>
          </a:xfrm>
        </p:grpSpPr>
        <p:sp>
          <p:nvSpPr>
            <p:cNvPr id="4" name="文本框 3"/>
            <p:cNvSpPr txBox="1"/>
            <p:nvPr/>
          </p:nvSpPr>
          <p:spPr>
            <a:xfrm>
              <a:off x="874681" y="2806602"/>
              <a:ext cx="10319481" cy="1015663"/>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可靠发送：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没有消息丢失，如果消息到达了某一个节点，则它一定要发送到所有节点。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严格有序：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消息总是以相同的顺序发送给每个节点。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C3F0B939-9219-442E-98F4-01D949FEDEFD}"/>
                </a:ext>
              </a:extLst>
            </p:cNvPr>
            <p:cNvSpPr txBox="1"/>
            <p:nvPr/>
          </p:nvSpPr>
          <p:spPr>
            <a:xfrm>
              <a:off x="874680" y="2289820"/>
              <a:ext cx="3806175" cy="400110"/>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rPr>
                <a:t>需满足以下两个条件：</a:t>
              </a:r>
              <a:endParaRPr lang="en-US" altLang="zh-CN" sz="2000" dirty="0">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全序关系广播（原子广播）如何实现？</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07789" y="4536202"/>
            <a:ext cx="9825254" cy="787523"/>
            <a:chOff x="1107789" y="4536202"/>
            <a:chExt cx="9825254" cy="787523"/>
          </a:xfrm>
        </p:grpSpPr>
        <p:sp>
          <p:nvSpPr>
            <p:cNvPr id="6" name="文本框 4">
              <a:extLst>
                <a:ext uri="{FF2B5EF4-FFF2-40B4-BE49-F238E27FC236}">
                  <a16:creationId xmlns:a16="http://schemas.microsoft.com/office/drawing/2014/main" id="{C3F0B939-9219-442E-98F4-01D949FEDEFD}"/>
                </a:ext>
              </a:extLst>
            </p:cNvPr>
            <p:cNvSpPr txBox="1"/>
            <p:nvPr/>
          </p:nvSpPr>
          <p:spPr>
            <a:xfrm>
              <a:off x="1772646" y="4536202"/>
              <a:ext cx="9160397"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即使节点或网络故障，全序关系广播也必须保证以上两条。算法要求继续重试，直到最终网络修复，消息以正确的顺序发送成功。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89" y="4700655"/>
              <a:ext cx="458619" cy="458619"/>
            </a:xfrm>
            <a:prstGeom prst="rect">
              <a:avLst/>
            </a:prstGeom>
          </p:spPr>
        </p:pic>
      </p:grpSp>
    </p:spTree>
    <p:extLst>
      <p:ext uri="{BB962C8B-B14F-4D97-AF65-F5344CB8AC3E}">
        <p14:creationId xmlns:p14="http://schemas.microsoft.com/office/powerpoint/2010/main" val="17947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Isolation</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  </a:t>
            </a:r>
            <a:r>
              <a:rPr lang="en-US" altLang="zh-CN" sz="2000" u="sng" dirty="0">
                <a:solidFill>
                  <a:srgbClr val="1993EF"/>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u="sng" dirty="0">
                <a:solidFill>
                  <a:srgbClr val="1993EF"/>
                </a:solidFill>
                <a:latin typeface="微软雅黑" panose="020B0503020204020204" pitchFamily="34" charset="-122"/>
                <a:ea typeface="微软雅黑" panose="020B0503020204020204" pitchFamily="34" charset="-122"/>
              </a:rPr>
              <a:t> </a:t>
            </a:r>
            <a:r>
              <a:rPr lang="zh-CN" altLang="en-US" sz="2000" u="sng" dirty="0">
                <a:solidFill>
                  <a:srgbClr val="1993EF"/>
                </a:solidFill>
                <a:latin typeface="微软雅黑" panose="020B0503020204020204" pitchFamily="34" charset="-122"/>
                <a:ea typeface="微软雅黑" panose="020B0503020204020204" pitchFamily="34" charset="-122"/>
              </a:rPr>
              <a:t>隔离级别</a:t>
            </a:r>
            <a:endParaRPr lang="en-US" altLang="zh-CN" sz="2000" u="sng" dirty="0">
              <a:solidFill>
                <a:srgbClr val="1993E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7" name="文本框 6"/>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46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全序关系广播（原子广播）相当于持续的多轮共识</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0159" y="1948804"/>
            <a:ext cx="3568700" cy="3994796"/>
            <a:chOff x="8140700" y="2202804"/>
            <a:chExt cx="3568700" cy="3994796"/>
          </a:xfrm>
        </p:grpSpPr>
        <p:sp>
          <p:nvSpPr>
            <p:cNvPr id="15" name="圆角矩形 14"/>
            <p:cNvSpPr/>
            <p:nvPr/>
          </p:nvSpPr>
          <p:spPr>
            <a:xfrm>
              <a:off x="8140700" y="2202804"/>
              <a:ext cx="3568700" cy="3994796"/>
            </a:xfrm>
            <a:prstGeom prst="roundRect">
              <a:avLst/>
            </a:prstGeom>
            <a:solidFill>
              <a:srgbClr val="C7F0C6">
                <a:alpha val="41000"/>
              </a:srgbClr>
            </a:solidFill>
            <a:ln w="1905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38286" y="3538482"/>
              <a:ext cx="697627" cy="1323439"/>
            </a:xfrm>
            <a:prstGeom prst="rect">
              <a:avLst/>
            </a:prstGeom>
            <a:ln>
              <a:noFill/>
            </a:ln>
          </p:spPr>
          <p:txBody>
            <a:bodyPr wrap="none">
              <a:spAutoFit/>
            </a:bodyPr>
            <a:lstStyle/>
            <a:p>
              <a:r>
                <a:rPr lang="zh-CN" altLang="en-US" sz="4000" dirty="0">
                  <a:solidFill>
                    <a:srgbClr val="33CC33"/>
                  </a:solidFill>
                  <a:latin typeface="微软雅黑" panose="020B0503020204020204" pitchFamily="34" charset="-122"/>
                  <a:ea typeface="微软雅黑" panose="020B0503020204020204" pitchFamily="34" charset="-122"/>
                </a:rPr>
                <a:t>共</a:t>
              </a:r>
              <a:endParaRPr lang="en-US" altLang="zh-CN" sz="4000" dirty="0">
                <a:solidFill>
                  <a:srgbClr val="33CC33"/>
                </a:solidFill>
                <a:latin typeface="微软雅黑" panose="020B0503020204020204" pitchFamily="34" charset="-122"/>
                <a:ea typeface="微软雅黑" panose="020B0503020204020204" pitchFamily="34" charset="-122"/>
              </a:endParaRPr>
            </a:p>
            <a:p>
              <a:r>
                <a:rPr lang="zh-CN" altLang="en-US" sz="4000" dirty="0">
                  <a:solidFill>
                    <a:srgbClr val="33CC33"/>
                  </a:solidFill>
                  <a:latin typeface="微软雅黑" panose="020B0503020204020204" pitchFamily="34" charset="-122"/>
                  <a:ea typeface="微软雅黑" panose="020B0503020204020204" pitchFamily="34" charset="-122"/>
                </a:rPr>
                <a:t>识</a:t>
              </a:r>
            </a:p>
          </p:txBody>
        </p:sp>
      </p:grpSp>
      <p:grpSp>
        <p:nvGrpSpPr>
          <p:cNvPr id="2" name="组合 1"/>
          <p:cNvGrpSpPr/>
          <p:nvPr/>
        </p:nvGrpSpPr>
        <p:grpSpPr>
          <a:xfrm>
            <a:off x="846546" y="1948804"/>
            <a:ext cx="8933113" cy="3685693"/>
            <a:chOff x="846546" y="1948804"/>
            <a:chExt cx="8933113" cy="3685693"/>
          </a:xfrm>
        </p:grpSpPr>
        <p:sp>
          <p:nvSpPr>
            <p:cNvPr id="6" name="文本框 5"/>
            <p:cNvSpPr txBox="1"/>
            <p:nvPr/>
          </p:nvSpPr>
          <p:spPr>
            <a:xfrm>
              <a:off x="846546" y="1948804"/>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所有节点决定以相同的顺序发送相同的消息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6451600" y="2260709"/>
              <a:ext cx="3328059" cy="635000"/>
              <a:chOff x="6984341" y="2514709"/>
              <a:chExt cx="3328059" cy="635000"/>
            </a:xfrm>
          </p:grpSpPr>
          <p:sp>
            <p:nvSpPr>
              <p:cNvPr id="9" name="圆角矩形 8"/>
              <p:cNvSpPr/>
              <p:nvPr/>
            </p:nvSpPr>
            <p:spPr>
              <a:xfrm>
                <a:off x="8394700" y="2514709"/>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协商一致性</a:t>
                </a:r>
              </a:p>
            </p:txBody>
          </p:sp>
          <p:cxnSp>
            <p:nvCxnSpPr>
              <p:cNvPr id="18" name="直接连接符 17"/>
              <p:cNvCxnSpPr/>
              <p:nvPr/>
            </p:nvCxnSpPr>
            <p:spPr>
              <a:xfrm>
                <a:off x="6984341" y="2844800"/>
                <a:ext cx="127065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49649" y="3173638"/>
              <a:ext cx="6130010" cy="635000"/>
              <a:chOff x="4182390" y="3427638"/>
              <a:chExt cx="6130010" cy="635000"/>
            </a:xfrm>
          </p:grpSpPr>
          <p:sp>
            <p:nvSpPr>
              <p:cNvPr id="10" name="圆角矩形 9"/>
              <p:cNvSpPr/>
              <p:nvPr/>
            </p:nvSpPr>
            <p:spPr>
              <a:xfrm>
                <a:off x="8394700" y="3427638"/>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诚实性</a:t>
                </a:r>
              </a:p>
            </p:txBody>
          </p:sp>
          <p:cxnSp>
            <p:nvCxnSpPr>
              <p:cNvPr id="19" name="直接连接符 18"/>
              <p:cNvCxnSpPr/>
              <p:nvPr/>
            </p:nvCxnSpPr>
            <p:spPr>
              <a:xfrm>
                <a:off x="4182390" y="3733800"/>
                <a:ext cx="407261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669280" y="4086567"/>
              <a:ext cx="4110379" cy="635000"/>
              <a:chOff x="6202021" y="4340567"/>
              <a:chExt cx="4110379" cy="635000"/>
            </a:xfrm>
          </p:grpSpPr>
          <p:sp>
            <p:nvSpPr>
              <p:cNvPr id="11" name="圆角矩形 10"/>
              <p:cNvSpPr/>
              <p:nvPr/>
            </p:nvSpPr>
            <p:spPr>
              <a:xfrm>
                <a:off x="8394700" y="434056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合法性</a:t>
                </a:r>
              </a:p>
            </p:txBody>
          </p:sp>
          <p:cxnSp>
            <p:nvCxnSpPr>
              <p:cNvPr id="20" name="直接连接符 19"/>
              <p:cNvCxnSpPr/>
              <p:nvPr/>
            </p:nvCxnSpPr>
            <p:spPr>
              <a:xfrm>
                <a:off x="6202021" y="4660900"/>
                <a:ext cx="20529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196424" y="4999497"/>
              <a:ext cx="6583235" cy="635000"/>
              <a:chOff x="3729165" y="5253497"/>
              <a:chExt cx="6583235" cy="635000"/>
            </a:xfrm>
          </p:grpSpPr>
          <p:sp>
            <p:nvSpPr>
              <p:cNvPr id="12" name="圆角矩形 11"/>
              <p:cNvSpPr/>
              <p:nvPr/>
            </p:nvSpPr>
            <p:spPr>
              <a:xfrm>
                <a:off x="8394700" y="525349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可终止性</a:t>
                </a:r>
              </a:p>
            </p:txBody>
          </p:sp>
          <p:cxnSp>
            <p:nvCxnSpPr>
              <p:cNvPr id="21" name="直接连接符 20"/>
              <p:cNvCxnSpPr/>
              <p:nvPr/>
            </p:nvCxnSpPr>
            <p:spPr>
              <a:xfrm>
                <a:off x="3729165" y="5588000"/>
                <a:ext cx="4525835"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846546" y="3724085"/>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消息不会被破坏，也不是凭空捏造的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23" name="文本框 22"/>
            <p:cNvSpPr txBox="1"/>
            <p:nvPr/>
          </p:nvSpPr>
          <p:spPr>
            <a:xfrm>
              <a:off x="846546" y="283529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消息不能重复发送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6546" y="471310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消息不会丢失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486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1138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0" cy="2895749"/>
          </a:xfrm>
          <a:prstGeom prst="rect">
            <a:avLst/>
          </a:prstGeom>
        </p:spPr>
      </p:pic>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9250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2" cy="2895749"/>
          </a:xfrm>
          <a:prstGeom prst="rect">
            <a:avLst/>
          </a:prstGeom>
        </p:spPr>
      </p:pic>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7" name="文本框 6"/>
          <p:cNvSpPr txBox="1"/>
          <p:nvPr/>
        </p:nvSpPr>
        <p:spPr>
          <a:xfrm>
            <a:off x="4827639" y="1793470"/>
            <a:ext cx="710451" cy="430887"/>
          </a:xfrm>
          <a:prstGeom prst="rect">
            <a:avLst/>
          </a:prstGeom>
          <a:noFill/>
        </p:spPr>
        <p:txBody>
          <a:bodyPr wrap="none" rtlCol="0">
            <a:spAutoFit/>
          </a:bodyPr>
          <a:lstStyle/>
          <a:p>
            <a:pPr marL="457200" indent="-457200">
              <a:buFont typeface="+mj-ea"/>
              <a:buAutoNum type="circleNumDbPlain" startAt="2"/>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9" name="文本框 8"/>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429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7"/>
            <a:ext cx="8179220" cy="2895749"/>
          </a:xfrm>
          <a:prstGeom prst="rect">
            <a:avLst/>
          </a:prstGeom>
        </p:spPr>
      </p:pic>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1251" y="5533394"/>
            <a:ext cx="10532922" cy="499624"/>
          </a:xfrm>
          <a:prstGeom prst="rect">
            <a:avLst/>
          </a:prstGeom>
          <a:noFill/>
        </p:spPr>
        <p:txBody>
          <a:bodyPr wrap="square" rtlCol="0" anchor="t">
            <a:spAutoFit/>
          </a:bodyPr>
          <a:lstStyle/>
          <a:p>
            <a:pPr marL="457200" indent="-457200">
              <a:lnSpc>
                <a:spcPct val="150000"/>
              </a:lnSpc>
              <a:buFont typeface="+mj-ea"/>
              <a:buAutoNum type="circleNumDbPlain"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当收到仲裁量的服务器发送的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就发送消息通知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进行提交。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4827639" y="1793470"/>
            <a:ext cx="710451" cy="430887"/>
          </a:xfrm>
          <a:prstGeom prst="rect">
            <a:avLst/>
          </a:prstGeom>
          <a:noFill/>
        </p:spPr>
        <p:txBody>
          <a:bodyPr wrap="none" rtlCol="0">
            <a:spAutoFit/>
          </a:bodyPr>
          <a:lstStyle/>
          <a:p>
            <a:pPr marL="457200" indent="-457200">
              <a:buFont typeface="+mj-ea"/>
              <a:buAutoNum type="circleNumDbPlain" startAt="2"/>
            </a:pPr>
            <a:r>
              <a:rPr lang="en-US" altLang="zh-CN" sz="2200" b="1" dirty="0">
                <a:solidFill>
                  <a:srgbClr val="FF5050"/>
                </a:solidFill>
              </a:rPr>
              <a:t> </a:t>
            </a:r>
            <a:endParaRPr lang="zh-CN" altLang="en-US" sz="2200" b="1" dirty="0">
              <a:solidFill>
                <a:srgbClr val="FF5050"/>
              </a:solidFill>
            </a:endParaRPr>
          </a:p>
        </p:txBody>
      </p:sp>
      <p:sp>
        <p:nvSpPr>
          <p:cNvPr id="9" name="文本框 8"/>
          <p:cNvSpPr txBox="1"/>
          <p:nvPr/>
        </p:nvSpPr>
        <p:spPr>
          <a:xfrm>
            <a:off x="6528348" y="1793470"/>
            <a:ext cx="710451" cy="430887"/>
          </a:xfrm>
          <a:prstGeom prst="rect">
            <a:avLst/>
          </a:prstGeom>
          <a:noFill/>
        </p:spPr>
        <p:txBody>
          <a:bodyPr wrap="none" rtlCol="0">
            <a:spAutoFit/>
          </a:bodyPr>
          <a:lstStyle/>
          <a:p>
            <a:pPr marL="457200" indent="-457200">
              <a:buFont typeface="+mj-ea"/>
              <a:buAutoNum type="circleNumDbPlain" startAt="3"/>
            </a:pPr>
            <a:r>
              <a:rPr lang="en-US" altLang="zh-CN" sz="2200" b="1" dirty="0">
                <a:solidFill>
                  <a:srgbClr val="FF5050"/>
                </a:solidFill>
              </a:rPr>
              <a:t> </a:t>
            </a:r>
            <a:endParaRPr lang="zh-CN" altLang="en-US" sz="2200" b="1" dirty="0">
              <a:solidFill>
                <a:srgbClr val="FF5050"/>
              </a:solidFill>
            </a:endParaRPr>
          </a:p>
        </p:txBody>
      </p:sp>
    </p:spTree>
    <p:extLst>
      <p:ext uri="{BB962C8B-B14F-4D97-AF65-F5344CB8AC3E}">
        <p14:creationId xmlns:p14="http://schemas.microsoft.com/office/powerpoint/2010/main" val="3026270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en-US" altLang="zh-CN" sz="5000" b="1" spc="600" dirty="0">
                <a:solidFill>
                  <a:schemeClr val="bg1"/>
                </a:solidFill>
                <a:latin typeface="微软雅黑" panose="020B0503020204020204" pitchFamily="34" charset="-122"/>
                <a:ea typeface="微软雅黑" panose="020B0503020204020204" pitchFamily="34" charset="-122"/>
              </a:rPr>
              <a:t>ZooKeeper</a:t>
            </a:r>
            <a:endParaRPr lang="zh-CN" altLang="en-US" sz="5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56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800" y="3144410"/>
            <a:ext cx="10452100" cy="16343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2264" y="3337985"/>
            <a:ext cx="9982636" cy="1585049"/>
          </a:xfrm>
          <a:prstGeom prst="rect">
            <a:avLst/>
          </a:prstGeom>
          <a:noFill/>
        </p:spPr>
        <p:txBody>
          <a:bodyPr wrap="square" rtlCol="0" anchor="t">
            <a:spAutoFit/>
          </a:bodyPr>
          <a:lstStyle/>
          <a:p>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ZooKeeper is a distributed</a:t>
            </a:r>
            <a:r>
              <a:rPr lang="zh-CN" altLang="en-US" sz="2200" dirty="0">
                <a:solidFill>
                  <a:schemeClr val="tx1">
                    <a:lumMod val="75000"/>
                    <a:lumOff val="25000"/>
                  </a:schemeClr>
                </a:solidFill>
                <a:latin typeface="Arial" panose="020B0604020202020204" pitchFamily="34" charset="0"/>
                <a:ea typeface="微软雅黑"/>
                <a:cs typeface="Arial" panose="020B0604020202020204" pitchFamily="34" charset="0"/>
              </a:rPr>
              <a:t>，</a:t>
            </a:r>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 open-source coordination service for distributed applications.</a:t>
            </a:r>
            <a:endParaRPr lang="en-US" altLang="zh-CN" sz="2200"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en-US" altLang="zh-CN" sz="2200" dirty="0">
                <a:solidFill>
                  <a:srgbClr val="33CC33"/>
                </a:solidFill>
                <a:latin typeface="Arial" panose="020B0604020202020204" pitchFamily="34" charset="0"/>
                <a:ea typeface="华文仿宋" panose="02010600040101010101" pitchFamily="2" charset="-122"/>
                <a:cs typeface="Arial" panose="020B0604020202020204" pitchFamily="34" charset="0"/>
              </a:rPr>
              <a:t>ZooKeeper</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是一个用于分布式应用程序的开源分布式协调服务。*</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p>
          <a:p>
            <a:endParaRPr lang="en-US" altLang="zh-CN" sz="2000" dirty="0">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6" name="矩形 5"/>
          <p:cNvSpPr/>
          <p:nvPr/>
        </p:nvSpPr>
        <p:spPr>
          <a:xfrm>
            <a:off x="812799" y="3144410"/>
            <a:ext cx="148167" cy="1634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954373"/>
            <a:ext cx="3997739" cy="1332580"/>
          </a:xfrm>
          <a:prstGeom prst="rect">
            <a:avLst/>
          </a:prstGeom>
        </p:spPr>
      </p:pic>
    </p:spTree>
    <p:extLst>
      <p:ext uri="{BB962C8B-B14F-4D97-AF65-F5344CB8AC3E}">
        <p14:creationId xmlns:p14="http://schemas.microsoft.com/office/powerpoint/2010/main" val="2435103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210992"/>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8"/>
            <a:ext cx="3078905"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操作全序</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612714" y="2720541"/>
            <a:ext cx="5123518" cy="1015663"/>
          </a:xfrm>
          <a:prstGeom prst="rect">
            <a:avLst/>
          </a:prstGeom>
          <a:noFill/>
        </p:spPr>
        <p:txBody>
          <a:bodyPr wrap="none" rtlCol="0">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zxid</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：每个操作赋予一个单调递增的事务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ID</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cversion</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：每个节点有单调递增的版本号</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1329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28073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ZooKeep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94" y="2351266"/>
            <a:ext cx="6990700" cy="2155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F4515E63-5382-475A-B585-C005B7D0E95D}"/>
              </a:ext>
            </a:extLst>
          </p:cNvPr>
          <p:cNvSpPr txBox="1"/>
          <p:nvPr/>
        </p:nvSpPr>
        <p:spPr>
          <a:xfrm>
            <a:off x="845395" y="1998655"/>
            <a:ext cx="3078905"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多节点 </a:t>
            </a:r>
            <a:r>
              <a:rPr lang="en-US" altLang="zh-CN" sz="2000" dirty="0">
                <a:solidFill>
                  <a:srgbClr val="3075BA"/>
                </a:solidFill>
                <a:latin typeface="微软雅黑" panose="020B0503020204020204" pitchFamily="34" charset="-122"/>
                <a:ea typeface="微软雅黑" panose="020B0503020204020204" pitchFamily="34" charset="-122"/>
              </a:rPr>
              <a:t>/ </a:t>
            </a:r>
            <a:r>
              <a:rPr lang="zh-CN" altLang="en-US" sz="2000" dirty="0">
                <a:solidFill>
                  <a:srgbClr val="3075BA"/>
                </a:solidFill>
                <a:latin typeface="微软雅黑" panose="020B0503020204020204" pitchFamily="34" charset="-122"/>
                <a:ea typeface="微软雅黑" panose="020B0503020204020204" pitchFamily="34" charset="-122"/>
              </a:rPr>
              <a:t>多副本</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50967" y="5237597"/>
            <a:ext cx="4288353" cy="400110"/>
          </a:xfrm>
          <a:prstGeom prst="rect">
            <a:avLst/>
          </a:prstGeom>
          <a:noFill/>
        </p:spPr>
        <p:txBody>
          <a:bodyPr wrap="none" rtlCol="0">
            <a:spAutoFit/>
          </a:bodyPr>
          <a:lstStyle/>
          <a:p>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主从模式</a:t>
            </a:r>
            <a:r>
              <a:rPr lang="ja-JP" altLang="en-US" sz="2000" dirty="0">
                <a:solidFill>
                  <a:schemeClr val="bg1">
                    <a:lumMod val="50000"/>
                  </a:schemeClr>
                </a:solidFill>
                <a:latin typeface="微软雅黑" panose="020B0503020204020204" pitchFamily="34" charset="-122"/>
                <a:ea typeface="微软雅黑" panose="020B0503020204020204" pitchFamily="34" charset="-122"/>
                <a:cs typeface="Calibri"/>
              </a:rPr>
              <a:t>，</a:t>
            </a:r>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每份数据保存在多个节点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0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723900" y="3425658"/>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3"/>
            <a:ext cx="3491886"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高性能</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4346" y="5565768"/>
            <a:ext cx="5876322" cy="787523"/>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横坐标：读取百分比；纵坐标：每秒处理请求数；</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数据量：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1KB</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读取比例越大，处理能力越强，服务器数量对性能影响不大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ZooKeeper Throughput as the Read-Write Ratio V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46" y="1291154"/>
            <a:ext cx="5743652" cy="402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3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 name="圆角矩形 1"/>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五边形 2"/>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sp>
        <p:nvSpPr>
          <p:cNvPr id="19" name="圆角矩形 18"/>
          <p:cNvSpPr/>
          <p:nvPr/>
        </p:nvSpPr>
        <p:spPr>
          <a:xfrm>
            <a:off x="4546600" y="2362747"/>
            <a:ext cx="267856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可重复读</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（防止读倾斜）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五边形 19"/>
          <p:cNvSpPr/>
          <p:nvPr/>
        </p:nvSpPr>
        <p:spPr>
          <a:xfrm>
            <a:off x="4544675" y="3750731"/>
            <a:ext cx="3007592"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快照级别隔离</a:t>
            </a:r>
          </a:p>
        </p:txBody>
      </p:sp>
      <p:sp>
        <p:nvSpPr>
          <p:cNvPr id="21" name="圆角矩形 20"/>
          <p:cNvSpPr/>
          <p:nvPr/>
        </p:nvSpPr>
        <p:spPr>
          <a:xfrm>
            <a:off x="8017933" y="2362747"/>
            <a:ext cx="267840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串行化</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（防止所有竞争条件）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五边形 21"/>
          <p:cNvSpPr/>
          <p:nvPr/>
        </p:nvSpPr>
        <p:spPr>
          <a:xfrm>
            <a:off x="8034660" y="3750732"/>
            <a:ext cx="3005874" cy="66836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串行执行，两阶段加锁，</a:t>
            </a:r>
            <a:endParaRPr lang="en-US" altLang="zh-CN" sz="160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可串行化的快照隔离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18" y="2590797"/>
            <a:ext cx="540000" cy="54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480" y="2590797"/>
            <a:ext cx="540000" cy="540000"/>
          </a:xfrm>
          <a:prstGeom prst="rect">
            <a:avLst/>
          </a:prstGeom>
        </p:spPr>
      </p:pic>
    </p:spTree>
    <p:extLst>
      <p:ext uri="{BB962C8B-B14F-4D97-AF65-F5344CB8AC3E}">
        <p14:creationId xmlns:p14="http://schemas.microsoft.com/office/powerpoint/2010/main" val="2446562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4031831"/>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3"/>
            <a:ext cx="3491886"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rgbClr val="3075BA"/>
                </a:solidFill>
                <a:latin typeface="微软雅黑" panose="020B0503020204020204" pitchFamily="34" charset="-122"/>
                <a:ea typeface="微软雅黑" panose="020B0503020204020204" pitchFamily="34" charset="-122"/>
                <a:cs typeface="+mn-lt"/>
              </a:rPr>
              <a:t>高可靠</a:t>
            </a:r>
            <a:endParaRPr lang="en-US" altLang="zh-CN" sz="2000" dirty="0">
              <a:solidFill>
                <a:srgbClr val="3075BA"/>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8118" y="5379371"/>
            <a:ext cx="6211699" cy="830997"/>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服务器：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7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台；写入读取比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3:7</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节点宕机，处理性能迅速降低，但在很短时间（</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200ms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）内恢复</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Picture 4" descr="Reliability in the Presence of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118" y="1282685"/>
            <a:ext cx="5753045" cy="39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4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ZooKeeper's Hierarchical Nam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504" y="2723553"/>
            <a:ext cx="5356728" cy="30661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3">
            <a:extLst>
              <a:ext uri="{FF2B5EF4-FFF2-40B4-BE49-F238E27FC236}">
                <a16:creationId xmlns:a16="http://schemas.microsoft.com/office/drawing/2014/main" id="{14FA0D7B-7322-4D68-B14A-4B7BC71F2EFD}"/>
              </a:ext>
            </a:extLst>
          </p:cNvPr>
          <p:cNvSpPr txBox="1"/>
          <p:nvPr/>
        </p:nvSpPr>
        <p:spPr>
          <a:xfrm>
            <a:off x="845395" y="1984889"/>
            <a:ext cx="9573128" cy="1477328"/>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树型结构：类似文件系统</a:t>
            </a: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持久节点：数据持久化</a:t>
            </a:r>
            <a:endParaRPr lang="en-US" altLang="zh-CN" sz="2000" dirty="0">
              <a:solidFill>
                <a:schemeClr val="tx1">
                  <a:lumMod val="75000"/>
                  <a:lumOff val="25000"/>
                </a:schemeClr>
              </a:solidFill>
              <a:latin typeface="微软雅黑"/>
              <a:ea typeface="微软雅黑"/>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临时节点：与客户端会话绑定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dirty="0">
                <a:solidFill>
                  <a:srgbClr val="3075BA"/>
                </a:solidFill>
                <a:latin typeface="微软雅黑" panose="020B0503020204020204" pitchFamily="34" charset="-122"/>
                <a:ea typeface="微软雅黑" panose="020B0503020204020204" pitchFamily="34" charset="-122"/>
              </a:rPr>
              <a:t>数据模型</a:t>
            </a:r>
            <a:endParaRPr lang="en-US" altLang="zh-CN" sz="2600" dirty="0">
              <a:solidFill>
                <a:srgbClr val="3075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670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705695" y="710403"/>
            <a:ext cx="309502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395" y="884752"/>
            <a:ext cx="9890837"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权限控制：</a:t>
            </a:r>
            <a:r>
              <a:rPr lang="en-US" altLang="zh-CN" sz="2600" dirty="0">
                <a:solidFill>
                  <a:srgbClr val="3561B4"/>
                </a:solidFill>
                <a:latin typeface="微软雅黑" panose="020B0503020204020204" pitchFamily="34" charset="-122"/>
                <a:ea typeface="微软雅黑" panose="020B0503020204020204" pitchFamily="34" charset="-122"/>
              </a:rPr>
              <a:t>ACL</a:t>
            </a:r>
          </a:p>
        </p:txBody>
      </p:sp>
      <p:sp>
        <p:nvSpPr>
          <p:cNvPr id="13" name="矩形 12"/>
          <p:cNvSpPr/>
          <p:nvPr/>
        </p:nvSpPr>
        <p:spPr>
          <a:xfrm>
            <a:off x="845395" y="2182299"/>
            <a:ext cx="10452100" cy="359034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4859" y="2375875"/>
            <a:ext cx="9982636" cy="3247043"/>
          </a:xfrm>
          <a:prstGeom prst="rect">
            <a:avLst/>
          </a:prstGeom>
          <a:noFill/>
        </p:spPr>
        <p:txBody>
          <a:bodyPr wrap="square" rtlCol="0" anchor="t">
            <a:spAutoFit/>
          </a:bodyPr>
          <a:lstStyle/>
          <a:p>
            <a:r>
              <a:rPr lang="en-US" altLang="zh-CN" sz="2200" b="1" dirty="0">
                <a:solidFill>
                  <a:schemeClr val="tx1">
                    <a:lumMod val="75000"/>
                    <a:lumOff val="25000"/>
                  </a:schemeClr>
                </a:solidFill>
                <a:latin typeface="Arial" panose="020B0604020202020204" pitchFamily="34" charset="0"/>
                <a:ea typeface="微软雅黑"/>
                <a:cs typeface="Arial" panose="020B0604020202020204" pitchFamily="34" charset="0"/>
              </a:rPr>
              <a:t>scheme:id:permission</a:t>
            </a:r>
            <a:endParaRPr lang="en-US" altLang="zh-CN" sz="2200" b="1"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权限模式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权限对象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a:t>
            </a:r>
            <a:endPar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endParaRPr lang="en-US" altLang="zh-CN" sz="20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ip:192.168.0.1/24:cr</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digest:tom:MiGs3Eiy1pP4rvH1Q1NwbP+oUF8=: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cdrw</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world:anyone</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mn-lt"/>
              </a:rPr>
              <a:t>cdrwa</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15" name="矩形 14"/>
          <p:cNvSpPr/>
          <p:nvPr/>
        </p:nvSpPr>
        <p:spPr>
          <a:xfrm>
            <a:off x="845394" y="2182299"/>
            <a:ext cx="148167" cy="35903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303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nvSpPr>
        <p:spPr>
          <a:xfrm>
            <a:off x="705695" y="710403"/>
            <a:ext cx="3754987"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395" y="1732510"/>
            <a:ext cx="5157840" cy="1015663"/>
          </a:xfrm>
          <a:prstGeom prst="rect">
            <a:avLst/>
          </a:prstGeom>
          <a:noFill/>
        </p:spPr>
        <p:txBody>
          <a:bodyPr wrap="square" rtlCol="0" anchor="t">
            <a:spAutoFit/>
          </a:bodyPr>
          <a:lstStyle/>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角色：</a:t>
            </a:r>
            <a:r>
              <a:rPr lang="en-US" altLang="zh-CN" sz="2000" dirty="0">
                <a:solidFill>
                  <a:schemeClr val="tx1">
                    <a:lumMod val="75000"/>
                    <a:lumOff val="25000"/>
                  </a:schemeClr>
                </a:solidFill>
                <a:latin typeface="微软雅黑"/>
                <a:ea typeface="微软雅黑"/>
              </a:rPr>
              <a:t>Leader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Follower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Observer</a:t>
            </a:r>
          </a:p>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客户端：Java，C，Curator，Shell</a:t>
            </a:r>
            <a:endParaRPr lang="en-US" altLang="zh-CN" sz="2000" dirty="0">
              <a:solidFill>
                <a:schemeClr val="tx1">
                  <a:lumMod val="75000"/>
                  <a:lumOff val="25000"/>
                </a:schemeClr>
              </a:solidFill>
              <a:latin typeface="微软雅黑"/>
              <a:ea typeface="微软雅黑"/>
            </a:endParaRPr>
          </a:p>
        </p:txBody>
      </p:sp>
      <p:sp>
        <p:nvSpPr>
          <p:cNvPr id="13" name="文本框 12"/>
          <p:cNvSpPr txBox="1"/>
          <p:nvPr/>
        </p:nvSpPr>
        <p:spPr>
          <a:xfrm>
            <a:off x="845394" y="865705"/>
            <a:ext cx="49077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角色、客户端与会话</a:t>
            </a:r>
            <a:endParaRPr lang="en-US" altLang="zh-CN" sz="2600" dirty="0">
              <a:solidFill>
                <a:srgbClr val="3561B4"/>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285686" y="2237519"/>
            <a:ext cx="3188473" cy="1360547"/>
            <a:chOff x="8325015" y="1296190"/>
            <a:chExt cx="3188473" cy="1360547"/>
          </a:xfrm>
        </p:grpSpPr>
        <p:sp>
          <p:nvSpPr>
            <p:cNvPr id="4" name="云形标注 3"/>
            <p:cNvSpPr/>
            <p:nvPr/>
          </p:nvSpPr>
          <p:spPr>
            <a:xfrm>
              <a:off x="8325015" y="1296190"/>
              <a:ext cx="3188473" cy="1360547"/>
            </a:xfrm>
            <a:prstGeom prst="cloudCallout">
              <a:avLst>
                <a:gd name="adj1" fmla="val -59071"/>
                <a:gd name="adj2" fmla="val 55273"/>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4">
              <a:extLst>
                <a:ext uri="{FF2B5EF4-FFF2-40B4-BE49-F238E27FC236}">
                  <a16:creationId xmlns:a16="http://schemas.microsoft.com/office/drawing/2014/main" id="{C3F0B939-9219-442E-98F4-01D949FEDEFD}"/>
                </a:ext>
              </a:extLst>
            </p:cNvPr>
            <p:cNvSpPr txBox="1"/>
            <p:nvPr/>
          </p:nvSpPr>
          <p:spPr>
            <a:xfrm>
              <a:off x="8772941" y="1579879"/>
              <a:ext cx="2371095" cy="787523"/>
            </a:xfrm>
            <a:prstGeom prst="rect">
              <a:avLst/>
            </a:prstGeom>
            <a:noFill/>
          </p:spPr>
          <p:txBody>
            <a:bodyPr wrap="square" rtlCol="0" anchor="t">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节点之间互相维持心跳客户端与节点维持会话</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277" t="4369" r="50901" b="3973"/>
          <a:stretch/>
        </p:blipFill>
        <p:spPr>
          <a:xfrm>
            <a:off x="4460682" y="2917793"/>
            <a:ext cx="2847975" cy="3559207"/>
          </a:xfrm>
          <a:prstGeom prst="rect">
            <a:avLst/>
          </a:prstGeom>
        </p:spPr>
      </p:pic>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1248" t="45087" r="14930" b="1473"/>
          <a:stretch/>
        </p:blipFill>
        <p:spPr>
          <a:xfrm>
            <a:off x="4622852" y="4493342"/>
            <a:ext cx="2847975" cy="2075117"/>
          </a:xfrm>
          <a:prstGeom prst="rect">
            <a:avLst/>
          </a:prstGeom>
        </p:spPr>
      </p:pic>
    </p:spTree>
    <p:extLst>
      <p:ext uri="{BB962C8B-B14F-4D97-AF65-F5344CB8AC3E}">
        <p14:creationId xmlns:p14="http://schemas.microsoft.com/office/powerpoint/2010/main" val="23923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130598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394" y="929787"/>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API</a:t>
            </a:r>
          </a:p>
        </p:txBody>
      </p:sp>
      <p:sp>
        <p:nvSpPr>
          <p:cNvPr id="5" name="矩形 4"/>
          <p:cNvSpPr/>
          <p:nvPr/>
        </p:nvSpPr>
        <p:spPr>
          <a:xfrm>
            <a:off x="845395" y="2182299"/>
            <a:ext cx="10452100" cy="3727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4859" y="2392809"/>
            <a:ext cx="9982636"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create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delete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exists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setData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getData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getChildren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45394" y="2182299"/>
            <a:ext cx="148167" cy="37274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9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05696" y="3772151"/>
            <a:ext cx="2214486"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710403"/>
            <a:ext cx="456439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5395" y="1658922"/>
            <a:ext cx="10581644" cy="1015663"/>
          </a:xfrm>
          <a:prstGeom prst="rect">
            <a:avLst/>
          </a:prstGeom>
          <a:noFill/>
        </p:spPr>
        <p:txBody>
          <a:bodyPr wrap="square" rtlCol="0" anchor="t">
            <a:spAutoFit/>
          </a:bodyPr>
          <a:lstStyle/>
          <a:p>
            <a:pPr>
              <a:lnSpc>
                <a:spcPct val="150000"/>
              </a:lnSpc>
            </a:pPr>
            <a:r>
              <a:rPr lang="en-US" altLang="zh-CN" sz="2000" dirty="0" err="1">
                <a:solidFill>
                  <a:schemeClr val="tx1">
                    <a:lumMod val="75000"/>
                    <a:lumOff val="25000"/>
                  </a:schemeClr>
                </a:solidFill>
                <a:latin typeface="微软雅黑"/>
                <a:ea typeface="微软雅黑"/>
              </a:rPr>
              <a:t>客户端监控</a:t>
            </a:r>
            <a:r>
              <a:rPr lang="zh-CN" altLang="en-US" sz="2000" dirty="0">
                <a:solidFill>
                  <a:schemeClr val="tx1">
                    <a:lumMod val="75000"/>
                    <a:lumOff val="25000"/>
                  </a:schemeClr>
                </a:solidFill>
                <a:latin typeface="微软雅黑"/>
                <a:ea typeface="微软雅黑"/>
              </a:rPr>
              <a:t>订阅</a:t>
            </a:r>
            <a:r>
              <a:rPr lang="en-US" altLang="zh-CN" sz="2000" dirty="0" err="1">
                <a:solidFill>
                  <a:schemeClr val="tx1">
                    <a:lumMod val="75000"/>
                    <a:lumOff val="25000"/>
                  </a:schemeClr>
                </a:solidFill>
                <a:latin typeface="微软雅黑"/>
                <a:ea typeface="微软雅黑"/>
              </a:rPr>
              <a:t>节点的变化</a:t>
            </a:r>
            <a:r>
              <a:rPr lang="zh-CN" altLang="en-US" sz="2000" dirty="0">
                <a:solidFill>
                  <a:schemeClr val="tx1">
                    <a:lumMod val="75000"/>
                    <a:lumOff val="25000"/>
                  </a:schemeClr>
                </a:solidFill>
                <a:latin typeface="微软雅黑"/>
                <a:ea typeface="微软雅黑"/>
              </a:rPr>
              <a:t>，节点数据更新，删除等动作会进行通知。</a:t>
            </a:r>
            <a:endParaRPr lang="en-US" altLang="zh-CN" sz="2000" dirty="0">
              <a:solidFill>
                <a:schemeClr val="tx1">
                  <a:lumMod val="75000"/>
                  <a:lumOff val="25000"/>
                </a:schemeClr>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例如：监控</a:t>
            </a:r>
            <a:r>
              <a:rPr lang="en-US" altLang="zh-CN" sz="2000" dirty="0" err="1">
                <a:solidFill>
                  <a:schemeClr val="tx1">
                    <a:lumMod val="75000"/>
                    <a:lumOff val="25000"/>
                  </a:schemeClr>
                </a:solidFill>
                <a:latin typeface="微软雅黑"/>
                <a:ea typeface="微软雅黑"/>
              </a:rPr>
              <a:t>其他客户端何时加入集群</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是否发生故障</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无需频繁轮询</a:t>
            </a:r>
            <a:r>
              <a:rPr lang="en-US" altLang="zh-CN" sz="2000" dirty="0">
                <a:solidFill>
                  <a:schemeClr val="tx1">
                    <a:lumMod val="75000"/>
                    <a:lumOff val="25000"/>
                  </a:schemeClr>
                </a:solidFill>
                <a:latin typeface="微软雅黑"/>
                <a:ea typeface="微软雅黑"/>
              </a:rPr>
              <a:t>。</a:t>
            </a:r>
          </a:p>
        </p:txBody>
      </p:sp>
      <p:sp>
        <p:nvSpPr>
          <p:cNvPr id="5" name="文本框 4"/>
          <p:cNvSpPr txBox="1"/>
          <p:nvPr/>
        </p:nvSpPr>
        <p:spPr>
          <a:xfrm>
            <a:off x="845395" y="4837383"/>
            <a:ext cx="10581644"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a:ea typeface="微软雅黑"/>
              </a:rPr>
              <a:t>服务发现：当需要某项服务时，应该连接哪个 </a:t>
            </a:r>
            <a:r>
              <a:rPr lang="en-US" altLang="zh-CN" sz="2000" dirty="0">
                <a:solidFill>
                  <a:schemeClr val="tx1">
                    <a:lumMod val="75000"/>
                    <a:lumOff val="25000"/>
                  </a:schemeClr>
                </a:solidFill>
                <a:latin typeface="微软雅黑"/>
                <a:ea typeface="微软雅黑"/>
              </a:rPr>
              <a:t>IP</a:t>
            </a:r>
            <a:r>
              <a:rPr lang="zh-CN" altLang="en-US" sz="2000" dirty="0">
                <a:solidFill>
                  <a:schemeClr val="tx1">
                    <a:lumMod val="75000"/>
                    <a:lumOff val="25000"/>
                  </a:schemeClr>
                </a:solidFill>
                <a:latin typeface="微软雅黑"/>
                <a:ea typeface="微软雅黑"/>
              </a:rPr>
              <a:t>。</a:t>
            </a:r>
            <a:r>
              <a:rPr lang="zh-CN" altLang="en-US" sz="2000" dirty="0">
                <a:solidFill>
                  <a:srgbClr val="4B91D1"/>
                </a:solidFill>
                <a:latin typeface="微软雅黑"/>
                <a:ea typeface="微软雅黑"/>
              </a:rPr>
              <a:t>注册 </a:t>
            </a:r>
            <a:r>
              <a:rPr lang="en-US" altLang="zh-CN" sz="2000" dirty="0">
                <a:solidFill>
                  <a:srgbClr val="4B91D1"/>
                </a:solidFill>
                <a:latin typeface="微软雅黑"/>
                <a:ea typeface="微软雅黑"/>
              </a:rPr>
              <a:t>-&gt; </a:t>
            </a:r>
            <a:r>
              <a:rPr lang="zh-CN" altLang="en-US" sz="2000" dirty="0">
                <a:solidFill>
                  <a:srgbClr val="4B91D1"/>
                </a:solidFill>
                <a:latin typeface="微软雅黑"/>
                <a:ea typeface="微软雅黑"/>
              </a:rPr>
              <a:t>询问</a:t>
            </a:r>
            <a:endParaRPr lang="en-US" altLang="zh-CN" sz="2000" dirty="0">
              <a:solidFill>
                <a:srgbClr val="4B91D1"/>
              </a:solidFill>
              <a:latin typeface="微软雅黑"/>
              <a:ea typeface="微软雅黑"/>
            </a:endParaRPr>
          </a:p>
        </p:txBody>
      </p:sp>
      <p:sp>
        <p:nvSpPr>
          <p:cNvPr id="8" name="文本框 7"/>
          <p:cNvSpPr txBox="1"/>
          <p:nvPr/>
        </p:nvSpPr>
        <p:spPr>
          <a:xfrm>
            <a:off x="845394" y="934251"/>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Watcher </a:t>
            </a:r>
            <a:r>
              <a:rPr lang="zh-CN" altLang="en-US" sz="2600" dirty="0">
                <a:solidFill>
                  <a:srgbClr val="3561B4"/>
                </a:solidFill>
                <a:latin typeface="微软雅黑" panose="020B0503020204020204" pitchFamily="34" charset="-122"/>
                <a:ea typeface="微软雅黑" panose="020B0503020204020204" pitchFamily="34" charset="-122"/>
              </a:rPr>
              <a:t>机制 / 更改通知</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4" y="3969163"/>
            <a:ext cx="33329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服务发现</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463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a:xfrm>
            <a:off x="705696" y="710403"/>
            <a:ext cx="2214486"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a:off x="705695" y="3503808"/>
            <a:ext cx="313871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3304" y="890958"/>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内存数据</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304" y="3683831"/>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事务日志和快照</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698248"/>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所有数据存储在内存中，保证高性能</a:t>
            </a:r>
            <a:r>
              <a:rPr lang="en-US" altLang="zh-CN" sz="2000" dirty="0">
                <a:solidFill>
                  <a:schemeClr val="tx1">
                    <a:lumMod val="75000"/>
                    <a:lumOff val="25000"/>
                  </a:schemeClr>
                </a:solidFill>
                <a:latin typeface="微软雅黑"/>
                <a:ea typeface="微软雅黑"/>
              </a:rPr>
              <a:t>。</a:t>
            </a:r>
          </a:p>
        </p:txBody>
      </p:sp>
      <p:sp>
        <p:nvSpPr>
          <p:cNvPr id="9" name="文本框 8"/>
          <p:cNvSpPr txBox="1"/>
          <p:nvPr/>
        </p:nvSpPr>
        <p:spPr>
          <a:xfrm>
            <a:off x="845395" y="4468840"/>
            <a:ext cx="10581644" cy="1477328"/>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事务日志：保存在磁盘上的多个日志文件，保证数据持久化，内容为顺序写入的事务执行命令，所有节点保持一致</a:t>
            </a:r>
            <a:r>
              <a:rPr lang="en-US" altLang="zh-CN" sz="2000" dirty="0">
                <a:solidFill>
                  <a:schemeClr val="tx1">
                    <a:lumMod val="75000"/>
                    <a:lumOff val="25000"/>
                  </a:schemeClr>
                </a:solidFill>
                <a:latin typeface="微软雅黑"/>
                <a:ea typeface="微软雅黑"/>
              </a:rPr>
              <a:t>。</a:t>
            </a:r>
          </a:p>
          <a:p>
            <a:pPr>
              <a:lnSpc>
                <a:spcPct val="150000"/>
              </a:lnSpc>
            </a:pPr>
            <a:r>
              <a:rPr lang="zh-CN" altLang="en-US" sz="2000" dirty="0">
                <a:solidFill>
                  <a:schemeClr val="tx1">
                    <a:lumMod val="75000"/>
                    <a:lumOff val="25000"/>
                  </a:schemeClr>
                </a:solidFill>
                <a:latin typeface="微软雅黑"/>
                <a:ea typeface="微软雅黑"/>
              </a:rPr>
              <a:t>快照：存储在磁盘上，便于节点间快速同步数据，定时或定量生成快照</a:t>
            </a:r>
            <a:r>
              <a:rPr lang="en-US" altLang="zh-CN" sz="2000" dirty="0">
                <a:solidFill>
                  <a:schemeClr val="tx1">
                    <a:lumMod val="75000"/>
                    <a:lumOff val="25000"/>
                  </a:schemeClr>
                </a:solidFill>
                <a:latin typeface="微软雅黑"/>
                <a:ea typeface="微软雅黑"/>
              </a:rPr>
              <a:t>。</a:t>
            </a:r>
          </a:p>
        </p:txBody>
      </p:sp>
    </p:spTree>
    <p:extLst>
      <p:ext uri="{BB962C8B-B14F-4D97-AF65-F5344CB8AC3E}">
        <p14:creationId xmlns:p14="http://schemas.microsoft.com/office/powerpoint/2010/main" val="3815281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4439" y="3163632"/>
            <a:ext cx="6581123"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Example</a:t>
            </a:r>
            <a:r>
              <a:rPr lang="zh-CN" altLang="en-US" sz="2600" b="1" dirty="0">
                <a:solidFill>
                  <a:srgbClr val="3561B4"/>
                </a:solidFill>
                <a:latin typeface="微软雅黑" panose="020B0503020204020204" pitchFamily="34" charset="-122"/>
                <a:ea typeface="微软雅黑" panose="020B0503020204020204" pitchFamily="34" charset="-122"/>
              </a:rPr>
              <a:t>：通过 </a:t>
            </a:r>
            <a:r>
              <a:rPr lang="en-US" altLang="zh-CN" sz="2600" b="1" dirty="0">
                <a:solidFill>
                  <a:srgbClr val="3561B4"/>
                </a:solidFill>
                <a:latin typeface="微软雅黑" panose="020B0503020204020204" pitchFamily="34" charset="-122"/>
                <a:ea typeface="微软雅黑" panose="020B0503020204020204" pitchFamily="34" charset="-122"/>
              </a:rPr>
              <a:t>Shell </a:t>
            </a:r>
            <a:r>
              <a:rPr lang="zh-CN" altLang="en-US" sz="2600" b="1" dirty="0">
                <a:solidFill>
                  <a:srgbClr val="3561B4"/>
                </a:solidFill>
                <a:latin typeface="微软雅黑" panose="020B0503020204020204" pitchFamily="34" charset="-122"/>
                <a:ea typeface="微软雅黑" panose="020B0503020204020204" pitchFamily="34" charset="-122"/>
              </a:rPr>
              <a:t>客户端实现主从模式</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2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262979"/>
          </a:xfrm>
          <a:prstGeom prst="rect">
            <a:avLst/>
          </a:prstGeom>
          <a:noFill/>
        </p:spPr>
        <p:txBody>
          <a:bodyPr wrap="square" rtlCol="0" anchor="t">
            <a:spAutoFit/>
          </a:bodyPr>
          <a:lstStyle/>
          <a:p>
            <a:r>
              <a:rPr lang="en-US" altLang="zh-CN" sz="1600" dirty="0">
                <a:latin typeface="Arial" panose="020B0604020202020204" pitchFamily="34" charset="0"/>
                <a:cs typeface="Arial" panose="020B0604020202020204" pitchFamily="34" charset="0"/>
              </a:rPr>
              <a:t>[zozo@VM_0_17_centos bin]$ ./zkCli.sh</a:t>
            </a:r>
          </a:p>
          <a:p>
            <a:r>
              <a:rPr lang="en-US" altLang="zh-CN" sz="1600" dirty="0">
                <a:latin typeface="Arial" panose="020B0604020202020204" pitchFamily="34" charset="0"/>
                <a:cs typeface="Arial" panose="020B0604020202020204" pitchFamily="34" charset="0"/>
              </a:rPr>
              <a:t>Connecting to localhost:2181</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0] ls /</a:t>
            </a:r>
          </a:p>
          <a:p>
            <a:r>
              <a:rPr lang="en-US" altLang="zh-CN" sz="1600" dirty="0">
                <a:latin typeface="Arial" panose="020B0604020202020204" pitchFamily="34" charset="0"/>
                <a:cs typeface="Arial" panose="020B0604020202020204" pitchFamily="34" charset="0"/>
              </a:rPr>
              <a:t>[zookeeper]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1] create -e /master "master1.example.com:2223"</a:t>
            </a:r>
          </a:p>
          <a:p>
            <a:r>
              <a:rPr lang="en-US" altLang="zh-CN" sz="1600" dirty="0">
                <a:latin typeface="Arial" panose="020B0604020202020204" pitchFamily="34" charset="0"/>
                <a:cs typeface="Arial" panose="020B0604020202020204" pitchFamily="34" charset="0"/>
              </a:rPr>
              <a:t>Created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2] ls /</a:t>
            </a:r>
          </a:p>
          <a:p>
            <a:r>
              <a:rPr lang="en-US" altLang="zh-CN" sz="1600" dirty="0">
                <a:latin typeface="Arial" panose="020B0604020202020204" pitchFamily="34" charset="0"/>
                <a:cs typeface="Arial" panose="020B0604020202020204" pitchFamily="34" charset="0"/>
              </a:rPr>
              <a:t>[zookeeper,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3] get /master</a:t>
            </a:r>
          </a:p>
          <a:p>
            <a:r>
              <a:rPr lang="en-US" altLang="zh-CN" sz="1600" dirty="0">
                <a:latin typeface="Arial" panose="020B0604020202020204" pitchFamily="34" charset="0"/>
                <a:cs typeface="Arial" panose="020B0604020202020204" pitchFamily="34" charset="0"/>
              </a:rPr>
              <a:t>master1.example.com:2223</a:t>
            </a:r>
          </a:p>
          <a:p>
            <a:r>
              <a:rPr lang="en-US" altLang="zh-CN" sz="1600" dirty="0" err="1">
                <a:latin typeface="Arial" panose="020B0604020202020204" pitchFamily="34" charset="0"/>
                <a:cs typeface="Arial" panose="020B0604020202020204" pitchFamily="34" charset="0"/>
              </a:rPr>
              <a:t>cZxid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mZxid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mtime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pZxid</a:t>
            </a:r>
            <a:r>
              <a:rPr lang="en-US" altLang="zh-CN" sz="1600" dirty="0">
                <a:latin typeface="Arial" panose="020B0604020202020204" pitchFamily="34" charset="0"/>
                <a:cs typeface="Arial" panose="020B0604020202020204" pitchFamily="34" charset="0"/>
              </a:rPr>
              <a:t> = 0x1000005e1</a:t>
            </a:r>
          </a:p>
          <a:p>
            <a:r>
              <a:rPr lang="en-US" altLang="zh-CN" sz="1600" dirty="0">
                <a:latin typeface="Arial" panose="020B0604020202020204" pitchFamily="34" charset="0"/>
                <a:cs typeface="Arial" panose="020B0604020202020204" pitchFamily="34" charset="0"/>
              </a:rPr>
              <a:t>cversion = 0</a:t>
            </a:r>
          </a:p>
          <a:p>
            <a:r>
              <a:rPr lang="en-US" altLang="zh-CN" sz="1600" dirty="0" err="1">
                <a:latin typeface="Arial" panose="020B0604020202020204" pitchFamily="34" charset="0"/>
                <a:cs typeface="Arial" panose="020B0604020202020204" pitchFamily="34" charset="0"/>
              </a:rPr>
              <a:t>dataVersion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aclVersion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ephemeralOwner</a:t>
            </a:r>
            <a:r>
              <a:rPr lang="en-US" altLang="zh-CN" sz="1600" dirty="0">
                <a:latin typeface="Arial" panose="020B0604020202020204" pitchFamily="34" charset="0"/>
                <a:cs typeface="Arial" panose="020B0604020202020204" pitchFamily="34" charset="0"/>
              </a:rPr>
              <a:t> = 0x2042db0dea60035</a:t>
            </a:r>
          </a:p>
          <a:p>
            <a:r>
              <a:rPr lang="en-US" altLang="zh-CN" sz="1600" dirty="0" err="1">
                <a:latin typeface="Arial" panose="020B0604020202020204" pitchFamily="34" charset="0"/>
                <a:cs typeface="Arial" panose="020B0604020202020204" pitchFamily="34" charset="0"/>
              </a:rPr>
              <a:t>dataLength</a:t>
            </a:r>
            <a:r>
              <a:rPr lang="en-US" altLang="zh-CN" sz="1600" dirty="0">
                <a:latin typeface="Arial" panose="020B0604020202020204" pitchFamily="34" charset="0"/>
                <a:cs typeface="Arial" panose="020B0604020202020204" pitchFamily="34" charset="0"/>
              </a:rPr>
              <a:t> = 24</a:t>
            </a:r>
          </a:p>
          <a:p>
            <a:r>
              <a:rPr lang="en-US" altLang="zh-CN" sz="1600" dirty="0" err="1">
                <a:latin typeface="Arial" panose="020B0604020202020204" pitchFamily="34" charset="0"/>
                <a:cs typeface="Arial" panose="020B0604020202020204" pitchFamily="34" charset="0"/>
              </a:rPr>
              <a:t>numChildren</a:t>
            </a:r>
            <a:r>
              <a:rPr lang="en-US" altLang="zh-CN" sz="1600" dirty="0">
                <a:latin typeface="Arial" panose="020B0604020202020204" pitchFamily="34" charset="0"/>
                <a:cs typeface="Arial" panose="020B0604020202020204" pitchFamily="34" charset="0"/>
              </a:rPr>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a:t>
            </a:r>
            <a:r>
              <a:rPr lang="zh-CN" altLang="en-US" b="1" dirty="0"/>
              <a:t>：</a:t>
            </a:r>
            <a:r>
              <a:rPr lang="zh-CN" altLang="en-US" dirty="0"/>
              <a:t>创建 </a:t>
            </a:r>
            <a:r>
              <a:rPr lang="en-US" altLang="zh-CN" dirty="0"/>
              <a:t>/master </a:t>
            </a:r>
            <a:r>
              <a:rPr lang="zh-CN" altLang="en-US" dirty="0"/>
              <a:t>成为主节点成功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1536730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078313"/>
          </a:xfrm>
          <a:prstGeom prst="rect">
            <a:avLst/>
          </a:prstGeom>
          <a:noFill/>
        </p:spPr>
        <p:txBody>
          <a:bodyPr wrap="square" rtlCol="0" anchor="t">
            <a:spAutoFit/>
          </a:bodyPr>
          <a:lstStyle/>
          <a:p>
            <a:r>
              <a:rPr lang="en-US" altLang="zh-CN" dirty="0"/>
              <a:t>[zozo@VM_0_3_centos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a:t>
            </a:r>
          </a:p>
          <a:p>
            <a:r>
              <a:rPr lang="en-US" altLang="zh-CN" dirty="0"/>
              <a:t>[</a:t>
            </a:r>
            <a:r>
              <a:rPr lang="en-US" altLang="zh-CN" dirty="0" err="1"/>
              <a:t>zk</a:t>
            </a:r>
            <a:r>
              <a:rPr lang="en-US" altLang="zh-CN" dirty="0"/>
              <a:t>: localhost:2181(CONNECTED) 1] create -e /master "master2.example.com:2223"</a:t>
            </a:r>
          </a:p>
          <a:p>
            <a:r>
              <a:rPr lang="en-US" altLang="zh-CN" dirty="0"/>
              <a:t>Node already exists: /master</a:t>
            </a:r>
          </a:p>
          <a:p>
            <a:r>
              <a:rPr lang="en-US" altLang="zh-CN" dirty="0"/>
              <a:t>[</a:t>
            </a:r>
            <a:r>
              <a:rPr lang="en-US" altLang="zh-CN" dirty="0" err="1"/>
              <a:t>zk</a:t>
            </a:r>
            <a:r>
              <a:rPr lang="en-US" altLang="zh-CN" dirty="0"/>
              <a:t>: localhost:2181(CONNECTED) 2] stat /master true</a:t>
            </a:r>
          </a:p>
          <a:p>
            <a:r>
              <a:rPr lang="en-US" altLang="zh-CN" dirty="0" err="1"/>
              <a:t>cZxid</a:t>
            </a:r>
            <a:r>
              <a:rPr lang="en-US" altLang="zh-CN" dirty="0"/>
              <a:t> = 0x1000005e1</a:t>
            </a:r>
          </a:p>
          <a:p>
            <a:r>
              <a:rPr lang="en-US" altLang="zh-CN" dirty="0" err="1"/>
              <a:t>ctime</a:t>
            </a:r>
            <a:r>
              <a:rPr lang="en-US" altLang="zh-CN" dirty="0"/>
              <a:t> = Thu May 09 20:11:06 CST 2019</a:t>
            </a:r>
          </a:p>
          <a:p>
            <a:r>
              <a:rPr lang="en-US" altLang="zh-CN" dirty="0" err="1"/>
              <a:t>mZxid</a:t>
            </a:r>
            <a:r>
              <a:rPr lang="en-US" altLang="zh-CN" dirty="0"/>
              <a:t> = 0x1000005e1</a:t>
            </a:r>
          </a:p>
          <a:p>
            <a:r>
              <a:rPr lang="en-US" altLang="zh-CN" dirty="0" err="1"/>
              <a:t>mtime</a:t>
            </a:r>
            <a:r>
              <a:rPr lang="en-US" altLang="zh-CN" dirty="0"/>
              <a:t> = Thu May 09 20:11:06 CST 2019</a:t>
            </a:r>
          </a:p>
          <a:p>
            <a:r>
              <a:rPr lang="en-US" altLang="zh-CN" dirty="0" err="1"/>
              <a:t>pZxid</a:t>
            </a:r>
            <a:r>
              <a:rPr lang="en-US" altLang="zh-CN" dirty="0"/>
              <a:t> = 0x1000005e1</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0x2042db0dea60035</a:t>
            </a:r>
          </a:p>
          <a:p>
            <a:r>
              <a:rPr lang="en-US" altLang="zh-CN" dirty="0" err="1"/>
              <a:t>dataLength</a:t>
            </a:r>
            <a:r>
              <a:rPr lang="en-US" altLang="zh-CN" dirty="0"/>
              <a:t> = 24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2</a:t>
            </a:r>
            <a:r>
              <a:rPr lang="zh-CN" altLang="en-US" b="1" dirty="0"/>
              <a:t>：</a:t>
            </a:r>
            <a:r>
              <a:rPr lang="zh-CN" altLang="en-US" dirty="0"/>
              <a:t>创建 </a:t>
            </a:r>
            <a:r>
              <a:rPr lang="en-US" altLang="zh-CN" dirty="0"/>
              <a:t>/master </a:t>
            </a:r>
            <a:r>
              <a:rPr lang="zh-CN" altLang="en-US" dirty="0"/>
              <a:t>成为主节点失败，监控 </a:t>
            </a:r>
            <a:r>
              <a:rPr lang="en-US" altLang="zh-CN" dirty="0"/>
              <a:t>/master </a:t>
            </a:r>
            <a:r>
              <a:rPr lang="zh-CN" altLang="en-US" dirty="0"/>
              <a:t>变化</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80753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048" y="1895177"/>
            <a:ext cx="691445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单节点系统最大的问题？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grpSp>
        <p:nvGrpSpPr>
          <p:cNvPr id="7" name="组合 6"/>
          <p:cNvGrpSpPr/>
          <p:nvPr/>
        </p:nvGrpSpPr>
        <p:grpSpPr>
          <a:xfrm>
            <a:off x="2747061" y="3265151"/>
            <a:ext cx="1841500" cy="1841500"/>
            <a:chOff x="3873500" y="4358668"/>
            <a:chExt cx="1841500" cy="1841500"/>
          </a:xfrm>
        </p:grpSpPr>
        <p:sp>
          <p:nvSpPr>
            <p:cNvPr id="3" name="椭圆 2"/>
            <p:cNvSpPr/>
            <p:nvPr/>
          </p:nvSpPr>
          <p:spPr>
            <a:xfrm>
              <a:off x="3873500" y="4358668"/>
              <a:ext cx="1841500" cy="1841500"/>
            </a:xfrm>
            <a:prstGeom prst="ellipse">
              <a:avLst/>
            </a:prstGeom>
            <a:noFill/>
            <a:ln w="476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77173" y="4462341"/>
              <a:ext cx="1634155" cy="163415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a:solidFill>
                    <a:srgbClr val="FF5050"/>
                  </a:solidFill>
                  <a:latin typeface="微软雅黑" panose="020B0503020204020204" pitchFamily="34" charset="-122"/>
                  <a:ea typeface="微软雅黑" panose="020B0503020204020204" pitchFamily="34" charset="-122"/>
                </a:rPr>
                <a:t>单点</a:t>
              </a:r>
              <a:endParaRPr lang="en-US" altLang="zh-CN" sz="2800" spc="300" dirty="0">
                <a:solidFill>
                  <a:srgbClr val="FF5050"/>
                </a:solidFill>
                <a:latin typeface="微软雅黑" panose="020B0503020204020204" pitchFamily="34" charset="-122"/>
                <a:ea typeface="微软雅黑" panose="020B0503020204020204" pitchFamily="34" charset="-122"/>
              </a:endParaRPr>
            </a:p>
            <a:p>
              <a:pPr algn="ctr"/>
              <a:r>
                <a:rPr lang="zh-CN" altLang="en-US" sz="2800" spc="300" dirty="0">
                  <a:solidFill>
                    <a:srgbClr val="FF5050"/>
                  </a:solidFill>
                  <a:latin typeface="微软雅黑" panose="020B0503020204020204" pitchFamily="34" charset="-122"/>
                  <a:ea typeface="微软雅黑" panose="020B0503020204020204" pitchFamily="34" charset="-122"/>
                </a:rPr>
                <a:t>问题</a:t>
              </a:r>
            </a:p>
          </p:txBody>
        </p:sp>
      </p:grpSp>
    </p:spTree>
    <p:extLst>
      <p:ext uri="{BB962C8B-B14F-4D97-AF65-F5344CB8AC3E}">
        <p14:creationId xmlns:p14="http://schemas.microsoft.com/office/powerpoint/2010/main" val="19651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8019971" cy="369332"/>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 </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3</a:t>
            </a:r>
            <a:r>
              <a:rPr lang="zh-CN" altLang="en-US" b="1" dirty="0"/>
              <a:t>：</a:t>
            </a:r>
            <a:r>
              <a:rPr lang="zh-CN" altLang="en-US" dirty="0"/>
              <a:t>断开主节点连接（模拟节点崩溃）</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314894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type:NodeDeleted</a:t>
            </a:r>
            <a:r>
              <a:rPr lang="en-US" altLang="zh-CN" dirty="0"/>
              <a:t> path:/master</a:t>
            </a:r>
          </a:p>
          <a:p>
            <a:br>
              <a:rPr lang="en-US" altLang="zh-CN" dirty="0"/>
            </a:br>
            <a:r>
              <a:rPr lang="en-US" altLang="zh-CN" dirty="0"/>
              <a:t>[</a:t>
            </a:r>
            <a:r>
              <a:rPr lang="en-US" altLang="zh-CN" dirty="0" err="1"/>
              <a:t>zk</a:t>
            </a:r>
            <a:r>
              <a:rPr lang="en-US" altLang="zh-CN" dirty="0"/>
              <a:t>: localhost:2181(CONNECTED) 3] ls /</a:t>
            </a:r>
          </a:p>
          <a:p>
            <a:r>
              <a:rPr lang="en-US" altLang="zh-CN" dirty="0"/>
              <a:t>[zookeeper]</a:t>
            </a:r>
          </a:p>
          <a:p>
            <a:r>
              <a:rPr lang="en-US" altLang="zh-CN" dirty="0"/>
              <a:t>[</a:t>
            </a:r>
            <a:r>
              <a:rPr lang="en-US" altLang="zh-CN" dirty="0" err="1"/>
              <a:t>zk</a:t>
            </a:r>
            <a:r>
              <a:rPr lang="en-US" altLang="zh-CN" dirty="0"/>
              <a:t>: localhost:2181(CONNECTED) 4] create -e /master "master2.example.com:2223"</a:t>
            </a:r>
          </a:p>
          <a:p>
            <a:r>
              <a:rPr lang="en-US" altLang="zh-CN" dirty="0"/>
              <a:t>Created /master</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4</a:t>
            </a:r>
            <a:r>
              <a:rPr lang="zh-CN" altLang="en-US" b="1" dirty="0"/>
              <a:t>：</a:t>
            </a:r>
            <a:r>
              <a:rPr lang="zh-CN" altLang="en-US" dirty="0"/>
              <a:t>监控到 </a:t>
            </a:r>
            <a:r>
              <a:rPr lang="en-US" altLang="zh-CN" dirty="0"/>
              <a:t>/master </a:t>
            </a:r>
            <a:r>
              <a:rPr lang="zh-CN" altLang="en-US" dirty="0"/>
              <a:t>变化，再次创建 </a:t>
            </a:r>
            <a:r>
              <a:rPr lang="en-US" altLang="zh-CN" dirty="0"/>
              <a:t>/master </a:t>
            </a:r>
            <a:r>
              <a:rPr lang="zh-CN" altLang="en-US" dirty="0"/>
              <a:t>称为主节点成功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795962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416320"/>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5] create /workers ""</a:t>
            </a:r>
          </a:p>
          <a:p>
            <a:r>
              <a:rPr lang="en-US" altLang="zh-CN" dirty="0"/>
              <a:t>Created /workers</a:t>
            </a:r>
          </a:p>
          <a:p>
            <a:r>
              <a:rPr lang="en-US" altLang="zh-CN" dirty="0"/>
              <a:t>[</a:t>
            </a:r>
            <a:r>
              <a:rPr lang="en-US" altLang="zh-CN" dirty="0" err="1"/>
              <a:t>zk</a:t>
            </a:r>
            <a:r>
              <a:rPr lang="en-US" altLang="zh-CN" dirty="0"/>
              <a:t>: localhost:2181(CONNECTED) 6] create /tasks ""</a:t>
            </a:r>
          </a:p>
          <a:p>
            <a:r>
              <a:rPr lang="en-US" altLang="zh-CN" dirty="0"/>
              <a:t>Created /tasks</a:t>
            </a:r>
          </a:p>
          <a:p>
            <a:r>
              <a:rPr lang="en-US" altLang="zh-CN" dirty="0"/>
              <a:t>[</a:t>
            </a:r>
            <a:r>
              <a:rPr lang="en-US" altLang="zh-CN" dirty="0" err="1"/>
              <a:t>zk</a:t>
            </a:r>
            <a:r>
              <a:rPr lang="en-US" altLang="zh-CN" dirty="0"/>
              <a:t>: localhost:2181(CONNECTED) 7] create /assign ""</a:t>
            </a:r>
          </a:p>
          <a:p>
            <a:r>
              <a:rPr lang="en-US" altLang="zh-CN" dirty="0"/>
              <a:t>Created /assign</a:t>
            </a:r>
          </a:p>
          <a:p>
            <a:r>
              <a:rPr lang="en-US" altLang="zh-CN" dirty="0"/>
              <a:t>[</a:t>
            </a:r>
            <a:r>
              <a:rPr lang="en-US" altLang="zh-CN" dirty="0" err="1"/>
              <a:t>zk</a:t>
            </a:r>
            <a:r>
              <a:rPr lang="en-US" altLang="zh-CN" dirty="0"/>
              <a:t>: localhost:2181(CONNECTED) 8] ls /</a:t>
            </a:r>
          </a:p>
          <a:p>
            <a:r>
              <a:rPr lang="en-US" altLang="zh-CN" dirty="0"/>
              <a:t>[zookeeper, master, workers, tasks, assign]</a:t>
            </a:r>
          </a:p>
          <a:p>
            <a:r>
              <a:rPr lang="en-US" altLang="zh-CN" dirty="0"/>
              <a:t>[</a:t>
            </a:r>
            <a:r>
              <a:rPr lang="en-US" altLang="zh-CN" dirty="0" err="1"/>
              <a:t>zk</a:t>
            </a:r>
            <a:r>
              <a:rPr lang="en-US" altLang="zh-CN" dirty="0"/>
              <a:t>: localhost:2181(CONNECTED) 9] ls /workers true</a:t>
            </a:r>
          </a:p>
          <a:p>
            <a:r>
              <a:rPr lang="en-US" altLang="zh-CN" dirty="0"/>
              <a:t>[]</a:t>
            </a:r>
          </a:p>
          <a:p>
            <a:r>
              <a:rPr lang="en-US" altLang="zh-CN" dirty="0"/>
              <a:t>[</a:t>
            </a:r>
            <a:r>
              <a:rPr lang="en-US" altLang="zh-CN" dirty="0" err="1"/>
              <a:t>zk</a:t>
            </a:r>
            <a:r>
              <a:rPr lang="en-US" altLang="zh-CN" dirty="0"/>
              <a:t>: localhost:2181(CONNECTED) 10] ls /tasks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5</a:t>
            </a:r>
            <a:r>
              <a:rPr lang="zh-CN" altLang="en-US" b="1" dirty="0"/>
              <a:t>：</a:t>
            </a:r>
            <a:r>
              <a:rPr lang="zh-CN" altLang="en-US" dirty="0"/>
              <a:t>创建 </a:t>
            </a:r>
            <a:r>
              <a:rPr lang="en-US" altLang="zh-CN" dirty="0"/>
              <a:t>/workers</a:t>
            </a:r>
            <a:r>
              <a:rPr lang="zh-CN" altLang="en-US" dirty="0"/>
              <a:t>（从节点） </a:t>
            </a:r>
            <a:r>
              <a:rPr lang="en-US" altLang="zh-CN" dirty="0"/>
              <a:t>/tasks</a:t>
            </a:r>
            <a:r>
              <a:rPr lang="zh-CN" altLang="en-US" dirty="0"/>
              <a:t>（任务） </a:t>
            </a:r>
            <a:r>
              <a:rPr lang="en-US" altLang="zh-CN" dirty="0"/>
              <a:t>/assign</a:t>
            </a:r>
            <a:r>
              <a:rPr lang="zh-CN" altLang="en-US" dirty="0"/>
              <a:t>（节点任务分配）</a:t>
            </a:r>
            <a:endParaRPr lang="en-US" altLang="zh-CN" dirty="0"/>
          </a:p>
          <a:p>
            <a:r>
              <a:rPr lang="en-US" altLang="zh-CN" dirty="0"/>
              <a:t>               </a:t>
            </a:r>
            <a:r>
              <a:rPr lang="zh-CN" altLang="en-US" dirty="0"/>
              <a:t>监控 </a:t>
            </a:r>
            <a:r>
              <a:rPr lang="en-US" altLang="zh-CN" dirty="0"/>
              <a:t>/workers /tasks </a:t>
            </a:r>
            <a:r>
              <a:rPr lang="zh-CN" altLang="en-US" dirty="0"/>
              <a:t>子节点变化情况</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048822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139321"/>
          </a:xfrm>
          <a:prstGeom prst="rect">
            <a:avLst/>
          </a:prstGeom>
          <a:noFill/>
        </p:spPr>
        <p:txBody>
          <a:bodyPr wrap="square" rtlCol="0" anchor="t">
            <a:spAutoFit/>
          </a:bodyPr>
          <a:lstStyle/>
          <a:p>
            <a:r>
              <a:rPr lang="en-US" altLang="zh-CN" dirty="0"/>
              <a:t>[zozo@VM_0_17_centos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-e /workers/worker1.example.com "worker1.example.com:2224"</a:t>
            </a:r>
          </a:p>
          <a:p>
            <a:r>
              <a:rPr lang="en-US" altLang="zh-CN" dirty="0"/>
              <a:t>Created /workers/worker1.example.com</a:t>
            </a:r>
          </a:p>
          <a:p>
            <a:r>
              <a:rPr lang="en-US" altLang="zh-CN" dirty="0"/>
              <a:t>[</a:t>
            </a:r>
            <a:r>
              <a:rPr lang="en-US" altLang="zh-CN" dirty="0" err="1"/>
              <a:t>zk</a:t>
            </a:r>
            <a:r>
              <a:rPr lang="en-US" altLang="zh-CN" dirty="0"/>
              <a:t>: localhost:2181(CONNECTED) 2] create /assign/worker1.example.com ""</a:t>
            </a:r>
          </a:p>
          <a:p>
            <a:r>
              <a:rPr lang="en-US" altLang="zh-CN" dirty="0"/>
              <a:t>Created /assign/worker1.example.com</a:t>
            </a:r>
          </a:p>
          <a:p>
            <a:r>
              <a:rPr lang="en-US" altLang="zh-CN" dirty="0"/>
              <a:t>[</a:t>
            </a:r>
            <a:r>
              <a:rPr lang="en-US" altLang="zh-CN" dirty="0" err="1"/>
              <a:t>zk</a:t>
            </a:r>
            <a:r>
              <a:rPr lang="en-US" altLang="zh-CN" dirty="0"/>
              <a:t>: localhost:2181(CONNECTED) 3] ls /assign/worker1.example.com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300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6</a:t>
            </a:r>
            <a:r>
              <a:rPr lang="zh-CN" altLang="en-US" b="1" dirty="0"/>
              <a:t>：</a:t>
            </a:r>
            <a:r>
              <a:rPr lang="zh-CN" altLang="en-US" dirty="0"/>
              <a:t>建立临时子节点 </a:t>
            </a:r>
            <a:r>
              <a:rPr lang="en-US" altLang="zh-CN" dirty="0"/>
              <a:t>/workers/worker1.example.com</a:t>
            </a:r>
            <a:r>
              <a:rPr lang="zh-CN" altLang="en-US" dirty="0"/>
              <a:t>（主机点会监控到 </a:t>
            </a:r>
            <a:r>
              <a:rPr lang="en-US" altLang="zh-CN" dirty="0"/>
              <a:t>/workers </a:t>
            </a:r>
            <a:r>
              <a:rPr lang="zh-CN" altLang="en-US" dirty="0"/>
              <a:t>的子节点变化）</a:t>
            </a:r>
            <a:endParaRPr lang="en-US" altLang="zh-CN" dirty="0"/>
          </a:p>
          <a:p>
            <a:r>
              <a:rPr lang="en-US" altLang="zh-CN" dirty="0"/>
              <a:t>               </a:t>
            </a:r>
            <a:r>
              <a:rPr lang="zh-CN" altLang="en-US" dirty="0"/>
              <a:t>建立子节点 </a:t>
            </a:r>
            <a:r>
              <a:rPr lang="en-US" altLang="zh-CN" dirty="0"/>
              <a:t>/assign/worker1.example.com</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2931692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308324"/>
          </a:xfrm>
          <a:prstGeom prst="rect">
            <a:avLst/>
          </a:prstGeom>
          <a:noFill/>
        </p:spPr>
        <p:txBody>
          <a:bodyPr wrap="square" rtlCol="0" anchor="t">
            <a:spAutoFit/>
          </a:bodyPr>
          <a:lstStyle/>
          <a:p>
            <a:r>
              <a:rPr lang="en-US" altLang="zh-CN" dirty="0"/>
              <a:t>[zozo@VM_0_6_centos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-s /tasks/task- "cmd"</a:t>
            </a:r>
          </a:p>
          <a:p>
            <a:r>
              <a:rPr lang="en-US" altLang="zh-CN" dirty="0"/>
              <a:t>Created /tasks/task-0000000000</a:t>
            </a:r>
          </a:p>
          <a:p>
            <a:r>
              <a:rPr lang="en-US" altLang="zh-CN" dirty="0"/>
              <a:t>[</a:t>
            </a:r>
            <a:r>
              <a:rPr lang="en-US" altLang="zh-CN" dirty="0" err="1"/>
              <a:t>zk</a:t>
            </a:r>
            <a:r>
              <a:rPr lang="en-US" altLang="zh-CN" dirty="0"/>
              <a:t>: localhost:2181(CONNECTED) 2] ls /tasks/task-0000000000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7</a:t>
            </a:r>
            <a:r>
              <a:rPr lang="zh-CN" altLang="en-US" b="1" dirty="0"/>
              <a:t>：</a:t>
            </a:r>
            <a:r>
              <a:rPr lang="zh-CN" altLang="en-US" dirty="0"/>
              <a:t>模拟客户端，添加 </a:t>
            </a:r>
            <a:r>
              <a:rPr lang="en-US" altLang="zh-CN" dirty="0"/>
              <a:t>cmd </a:t>
            </a:r>
            <a:r>
              <a:rPr lang="zh-CN" altLang="en-US" dirty="0"/>
              <a:t>任务 </a:t>
            </a:r>
            <a:r>
              <a:rPr lang="en-US" altLang="zh-CN" dirty="0"/>
              <a:t>/tasks/task-0000000000</a:t>
            </a:r>
            <a:r>
              <a:rPr lang="zh-CN" altLang="en-US" dirty="0"/>
              <a:t>，监控 </a:t>
            </a:r>
            <a:r>
              <a:rPr lang="en-US" altLang="zh-CN" dirty="0"/>
              <a:t>/tasks/task-0000000000 </a:t>
            </a:r>
            <a:r>
              <a:rPr lang="zh-CN" altLang="en-US" dirty="0"/>
              <a:t>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3458926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4247317"/>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11]</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path:/workers</a:t>
            </a:r>
          </a:p>
          <a:p>
            <a:br>
              <a:rPr lang="en-US" altLang="zh-CN" dirty="0"/>
            </a:br>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a:t>
            </a:r>
          </a:p>
          <a:p>
            <a:br>
              <a:rPr lang="en-US" altLang="zh-CN" dirty="0"/>
            </a:br>
            <a:r>
              <a:rPr lang="en-US" altLang="zh-CN" dirty="0"/>
              <a:t>[</a:t>
            </a:r>
            <a:r>
              <a:rPr lang="en-US" altLang="zh-CN" dirty="0" err="1"/>
              <a:t>zk</a:t>
            </a:r>
            <a:r>
              <a:rPr lang="en-US" altLang="zh-CN" dirty="0"/>
              <a:t>: localhost:2181(CONNECTED) 11] ls /tasks</a:t>
            </a:r>
          </a:p>
          <a:p>
            <a:r>
              <a:rPr lang="en-US" altLang="zh-CN" dirty="0"/>
              <a:t>[task-0000000000]</a:t>
            </a:r>
          </a:p>
          <a:p>
            <a:r>
              <a:rPr lang="en-US" altLang="zh-CN" dirty="0"/>
              <a:t>[</a:t>
            </a:r>
            <a:r>
              <a:rPr lang="en-US" altLang="zh-CN" dirty="0" err="1"/>
              <a:t>zk</a:t>
            </a:r>
            <a:r>
              <a:rPr lang="en-US" altLang="zh-CN" dirty="0"/>
              <a:t>: localhost:2181(CONNECTED) 12] ls /workers</a:t>
            </a:r>
          </a:p>
          <a:p>
            <a:r>
              <a:rPr lang="en-US" altLang="zh-CN" dirty="0"/>
              <a:t>[worker1.example.com]</a:t>
            </a:r>
          </a:p>
          <a:p>
            <a:r>
              <a:rPr lang="en-US" altLang="zh-CN" dirty="0"/>
              <a:t>[</a:t>
            </a:r>
            <a:r>
              <a:rPr lang="en-US" altLang="zh-CN" dirty="0" err="1"/>
              <a:t>zk</a:t>
            </a:r>
            <a:r>
              <a:rPr lang="en-US" altLang="zh-CN" dirty="0"/>
              <a:t>: localhost:2181(CONNECTED) 13] create /assign/worker1.example.com/task-0000000000 ""</a:t>
            </a:r>
          </a:p>
          <a:p>
            <a:r>
              <a:rPr lang="en-US" altLang="zh-CN" dirty="0"/>
              <a:t>Created /assign/worker1.example.com/task-0000000000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8</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2973690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path:/assign/worker1.example.com</a:t>
            </a:r>
          </a:p>
          <a:p>
            <a:br>
              <a:rPr lang="en-US" altLang="zh-CN" dirty="0"/>
            </a:br>
            <a:r>
              <a:rPr lang="en-US" altLang="zh-CN" dirty="0"/>
              <a:t>[</a:t>
            </a:r>
            <a:r>
              <a:rPr lang="en-US" altLang="zh-CN" dirty="0" err="1"/>
              <a:t>zk</a:t>
            </a:r>
            <a:r>
              <a:rPr lang="en-US" altLang="zh-CN" dirty="0"/>
              <a:t>: localhost:2181(CONNECTED) 4] ls /assign/worker1.example.com</a:t>
            </a:r>
          </a:p>
          <a:p>
            <a:r>
              <a:rPr lang="en-US" altLang="zh-CN" dirty="0"/>
              <a:t>[task-0000000000]</a:t>
            </a:r>
          </a:p>
          <a:p>
            <a:r>
              <a:rPr lang="en-US" altLang="zh-CN" dirty="0"/>
              <a:t>[</a:t>
            </a:r>
            <a:r>
              <a:rPr lang="en-US" altLang="zh-CN" dirty="0" err="1"/>
              <a:t>zk</a:t>
            </a:r>
            <a:r>
              <a:rPr lang="en-US" altLang="zh-CN" dirty="0"/>
              <a:t>: localhost:2181(CONNECTED) 5] create /tasks/task-0000000000/status "done"</a:t>
            </a:r>
          </a:p>
          <a:p>
            <a:r>
              <a:rPr lang="en-US" altLang="zh-CN" dirty="0"/>
              <a:t>Created /tasks/task-0000000000/status</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9</a:t>
            </a:r>
            <a:r>
              <a:rPr lang="zh-CN" altLang="en-US" b="1" dirty="0"/>
              <a:t>：</a:t>
            </a:r>
            <a:r>
              <a:rPr lang="zh-CN" altLang="en-US" dirty="0"/>
              <a:t>从节点监控到 </a:t>
            </a:r>
            <a:r>
              <a:rPr lang="en-US" altLang="zh-CN" dirty="0"/>
              <a:t>/assign </a:t>
            </a:r>
            <a:r>
              <a:rPr lang="zh-CN" altLang="en-US" dirty="0"/>
              <a:t>子节点变化，检查该任务，并在完成任务后，在 </a:t>
            </a:r>
            <a:r>
              <a:rPr lang="en-US" altLang="zh-CN" dirty="0"/>
              <a:t>/tasks </a:t>
            </a:r>
            <a:r>
              <a:rPr lang="zh-CN" altLang="en-US" dirty="0"/>
              <a:t>中添加子节点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618015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507831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path:/tasks/task-0000000000</a:t>
            </a:r>
          </a:p>
          <a:p>
            <a:endParaRPr lang="en-US" altLang="zh-CN" dirty="0"/>
          </a:p>
          <a:p>
            <a:r>
              <a:rPr lang="en-US" altLang="zh-CN" dirty="0"/>
              <a:t>[</a:t>
            </a:r>
            <a:r>
              <a:rPr lang="en-US" altLang="zh-CN" dirty="0" err="1"/>
              <a:t>zk</a:t>
            </a:r>
            <a:r>
              <a:rPr lang="en-US" altLang="zh-CN" dirty="0"/>
              <a:t>: localhost:2181(CONNECTED) 4] get /tasks/task-0000000000/status</a:t>
            </a:r>
          </a:p>
          <a:p>
            <a:r>
              <a:rPr lang="en-US" altLang="zh-CN" dirty="0"/>
              <a:t>done</a:t>
            </a:r>
          </a:p>
          <a:p>
            <a:r>
              <a:rPr lang="en-US" altLang="zh-CN" dirty="0" err="1"/>
              <a:t>cZxid</a:t>
            </a:r>
            <a:r>
              <a:rPr lang="en-US" altLang="zh-CN" dirty="0"/>
              <a:t> = 0x1000005ee</a:t>
            </a:r>
          </a:p>
          <a:p>
            <a:r>
              <a:rPr lang="en-US" altLang="zh-CN" dirty="0" err="1"/>
              <a:t>ctime</a:t>
            </a:r>
            <a:r>
              <a:rPr lang="en-US" altLang="zh-CN" dirty="0"/>
              <a:t> = Thu May 09 20:27:08 CST 2019</a:t>
            </a:r>
          </a:p>
          <a:p>
            <a:r>
              <a:rPr lang="en-US" altLang="zh-CN" dirty="0" err="1"/>
              <a:t>mZxid</a:t>
            </a:r>
            <a:r>
              <a:rPr lang="en-US" altLang="zh-CN" dirty="0"/>
              <a:t> = 0x1000005ee</a:t>
            </a:r>
          </a:p>
          <a:p>
            <a:r>
              <a:rPr lang="en-US" altLang="zh-CN" dirty="0" err="1"/>
              <a:t>mtime</a:t>
            </a:r>
            <a:r>
              <a:rPr lang="en-US" altLang="zh-CN" dirty="0"/>
              <a:t> = Thu May 09 20:27:08 CST 2019</a:t>
            </a:r>
          </a:p>
          <a:p>
            <a:r>
              <a:rPr lang="en-US" altLang="zh-CN" dirty="0" err="1"/>
              <a:t>pZxid</a:t>
            </a:r>
            <a:r>
              <a:rPr lang="en-US" altLang="zh-CN" dirty="0"/>
              <a:t> = 0x1000005ee</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0x0</a:t>
            </a:r>
          </a:p>
          <a:p>
            <a:r>
              <a:rPr lang="en-US" altLang="zh-CN" dirty="0" err="1"/>
              <a:t>dataLength</a:t>
            </a:r>
            <a:r>
              <a:rPr lang="en-US" altLang="zh-CN" dirty="0"/>
              <a:t> = 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10</a:t>
            </a:r>
            <a:r>
              <a:rPr lang="zh-CN" altLang="en-US" b="1" dirty="0"/>
              <a:t>：</a:t>
            </a:r>
            <a:r>
              <a:rPr lang="zh-CN" altLang="en-US" dirty="0"/>
              <a:t>客户端监控到 </a:t>
            </a:r>
            <a:r>
              <a:rPr lang="en-US" altLang="zh-CN" dirty="0"/>
              <a:t>/tasks/task-0000000000 </a:t>
            </a:r>
            <a:r>
              <a:rPr lang="zh-CN" altLang="en-US" dirty="0"/>
              <a:t>子节点变化，获取执行结果</a:t>
            </a:r>
          </a:p>
        </p:txBody>
      </p:sp>
      <p:sp>
        <p:nvSpPr>
          <p:cNvPr id="2" name="文本框 1"/>
          <p:cNvSpPr txBox="1"/>
          <p:nvPr/>
        </p:nvSpPr>
        <p:spPr>
          <a:xfrm>
            <a:off x="8692645" y="5461370"/>
            <a:ext cx="1981200" cy="830997"/>
          </a:xfrm>
          <a:prstGeom prst="rect">
            <a:avLst/>
          </a:prstGeom>
          <a:noFill/>
          <a:ln>
            <a:noFill/>
          </a:ln>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2042320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1595" y="752454"/>
            <a:ext cx="10140105" cy="692497"/>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在工程实践中有哪些应用呢？</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13" y="2637054"/>
            <a:ext cx="2431811" cy="12958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70" y="2574274"/>
            <a:ext cx="2342305" cy="122971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879" y="4575647"/>
            <a:ext cx="3216096" cy="821131"/>
          </a:xfrm>
          <a:prstGeom prst="rect">
            <a:avLst/>
          </a:prstGeom>
        </p:spPr>
      </p:pic>
      <p:sp>
        <p:nvSpPr>
          <p:cNvPr id="9" name="文本框 8"/>
          <p:cNvSpPr txBox="1"/>
          <p:nvPr/>
        </p:nvSpPr>
        <p:spPr>
          <a:xfrm flipH="1">
            <a:off x="9844057" y="2574274"/>
            <a:ext cx="1384300" cy="1200329"/>
          </a:xfrm>
          <a:prstGeom prst="rect">
            <a:avLst/>
          </a:prstGeom>
          <a:noFill/>
        </p:spPr>
        <p:txBody>
          <a:bodyPr wrap="square" rtlCol="0">
            <a:spAutoFit/>
          </a:bodyPr>
          <a:lstStyle/>
          <a:p>
            <a:r>
              <a:rPr lang="en-US" altLang="zh-CN" sz="7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7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966" y="4702292"/>
            <a:ext cx="2537902" cy="621218"/>
          </a:xfrm>
          <a:prstGeom prst="rect">
            <a:avLst/>
          </a:prstGeom>
        </p:spPr>
      </p:pic>
    </p:spTree>
    <p:extLst>
      <p:ext uri="{BB962C8B-B14F-4D97-AF65-F5344CB8AC3E}">
        <p14:creationId xmlns:p14="http://schemas.microsoft.com/office/powerpoint/2010/main" val="6290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395" y="745052"/>
            <a:ext cx="10140105" cy="621773"/>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Configurator</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70" y="1933148"/>
            <a:ext cx="5500895" cy="339422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92" y="2251200"/>
            <a:ext cx="5500895" cy="339422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605" y="2799840"/>
            <a:ext cx="5500895" cy="3394226"/>
          </a:xfrm>
          <a:prstGeom prst="rect">
            <a:avLst/>
          </a:prstGeom>
        </p:spPr>
      </p:pic>
    </p:spTree>
    <p:extLst>
      <p:ext uri="{BB962C8B-B14F-4D97-AF65-F5344CB8AC3E}">
        <p14:creationId xmlns:p14="http://schemas.microsoft.com/office/powerpoint/2010/main" val="237888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多节点数据系统</a:t>
            </a:r>
          </a:p>
        </p:txBody>
      </p:sp>
    </p:spTree>
    <p:extLst>
      <p:ext uri="{BB962C8B-B14F-4D97-AF65-F5344CB8AC3E}">
        <p14:creationId xmlns:p14="http://schemas.microsoft.com/office/powerpoint/2010/main" val="3451519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2784" y="4025900"/>
            <a:ext cx="3319616" cy="2507915"/>
          </a:xfrm>
          <a:prstGeom prst="rect">
            <a:avLst/>
          </a:prstGeom>
        </p:spPr>
      </p:pic>
      <p:sp>
        <p:nvSpPr>
          <p:cNvPr id="4" name="文本框 3"/>
          <p:cNvSpPr txBox="1"/>
          <p:nvPr/>
        </p:nvSpPr>
        <p:spPr>
          <a:xfrm>
            <a:off x="845394" y="1582283"/>
            <a:ext cx="10737006" cy="286232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作为分布式协调服务是一个不错的选择，特别是它实现了可靠的共识机制，且它具备简单易用，高性能，高可靠等优点。但是，部分大型系统到高版本时，为了保持更高的可定制化和针对性的优化，企业会选择自主开发分布式协调模块来代替 </a:t>
            </a:r>
            <a:r>
              <a:rPr lang="en-US" altLang="zh-CN" sz="2000" dirty="0">
                <a:solidFill>
                  <a:schemeClr val="tx1">
                    <a:lumMod val="75000"/>
                    <a:lumOff val="25000"/>
                  </a:schemeClr>
                </a:solidFill>
                <a:latin typeface="微软雅黑"/>
                <a:ea typeface="微软雅黑"/>
              </a:rPr>
              <a:t>ZooKeeper</a:t>
            </a:r>
            <a:r>
              <a:rPr lang="zh-CN" altLang="en-US" sz="2000" dirty="0">
                <a:solidFill>
                  <a:schemeClr val="tx1">
                    <a:lumMod val="75000"/>
                    <a:lumOff val="25000"/>
                  </a:schemeClr>
                </a:solidFill>
                <a:latin typeface="微软雅黑"/>
                <a:ea typeface="微软雅黑"/>
              </a:rPr>
              <a:t>。</a:t>
            </a:r>
            <a:endParaRPr lang="en-US" altLang="zh-CN" sz="2000" dirty="0">
              <a:solidFill>
                <a:schemeClr val="tx1">
                  <a:lumMod val="75000"/>
                  <a:lumOff val="25000"/>
                </a:schemeClr>
              </a:solidFill>
              <a:latin typeface="微软雅黑"/>
              <a:ea typeface="微软雅黑"/>
            </a:endParaRPr>
          </a:p>
          <a:p>
            <a:pPr marL="342900" indent="-342900" algn="just">
              <a:lnSpc>
                <a:spcPct val="150000"/>
              </a:lnSpc>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虽然 </a:t>
            </a: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解决了竞争、共识、协调等问题，但是大部分数据系统更多专注于数据写入、存储、读取上的优化。作为技术人员，应该以扎实的技术储备来面对分布式领域的各种挑战。</a:t>
            </a:r>
            <a:endParaRPr lang="en-US" altLang="zh-CN" sz="2000" dirty="0">
              <a:solidFill>
                <a:schemeClr val="tx1">
                  <a:lumMod val="75000"/>
                  <a:lumOff val="25000"/>
                </a:schemeClr>
              </a:solidFill>
              <a:latin typeface="微软雅黑"/>
              <a:ea typeface="微软雅黑"/>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总结</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699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
        <p:nvSpPr>
          <p:cNvPr id="2" name="文本框 1"/>
          <p:cNvSpPr txBox="1"/>
          <p:nvPr/>
        </p:nvSpPr>
        <p:spPr>
          <a:xfrm>
            <a:off x="2025445" y="1927122"/>
            <a:ext cx="1478290" cy="2400657"/>
          </a:xfrm>
          <a:prstGeom prst="rect">
            <a:avLst/>
          </a:prstGeom>
          <a:noFill/>
        </p:spPr>
        <p:txBody>
          <a:bodyPr wrap="none" rtlCol="0">
            <a:spAutoFit/>
          </a:bodyPr>
          <a:lstStyle/>
          <a:p>
            <a:r>
              <a:rPr lang="en-US" altLang="zh-CN" sz="15000" dirty="0"/>
              <a:t>Q</a:t>
            </a:r>
            <a:endParaRPr lang="zh-CN" altLang="en-US" sz="15000" dirty="0"/>
          </a:p>
        </p:txBody>
      </p:sp>
      <p:sp>
        <p:nvSpPr>
          <p:cNvPr id="4" name="文本框 3"/>
          <p:cNvSpPr txBox="1"/>
          <p:nvPr/>
        </p:nvSpPr>
        <p:spPr>
          <a:xfrm>
            <a:off x="8662219" y="1927122"/>
            <a:ext cx="1297150" cy="2400657"/>
          </a:xfrm>
          <a:prstGeom prst="rect">
            <a:avLst/>
          </a:prstGeom>
          <a:noFill/>
        </p:spPr>
        <p:txBody>
          <a:bodyPr wrap="none" rtlCol="0">
            <a:spAutoFit/>
          </a:bodyPr>
          <a:lstStyle/>
          <a:p>
            <a:r>
              <a:rPr lang="en-US" altLang="zh-CN" sz="15000" dirty="0"/>
              <a:t>A</a:t>
            </a:r>
          </a:p>
        </p:txBody>
      </p:sp>
    </p:spTree>
    <p:extLst>
      <p:ext uri="{BB962C8B-B14F-4D97-AF65-F5344CB8AC3E}">
        <p14:creationId xmlns:p14="http://schemas.microsoft.com/office/powerpoint/2010/main" val="1396185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3644"/>
          </a:xfrm>
          <a:prstGeom prst="rect">
            <a:avLst/>
          </a:prstGeom>
        </p:spPr>
      </p:pic>
    </p:spTree>
    <p:extLst>
      <p:ext uri="{BB962C8B-B14F-4D97-AF65-F5344CB8AC3E}">
        <p14:creationId xmlns:p14="http://schemas.microsoft.com/office/powerpoint/2010/main" val="284154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复制</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0" name="文本框 9"/>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76" y="3717066"/>
            <a:ext cx="7624863" cy="2632070"/>
          </a:xfrm>
          <a:prstGeom prst="rect">
            <a:avLst/>
          </a:prstGeom>
        </p:spPr>
      </p:pic>
    </p:spTree>
    <p:extLst>
      <p:ext uri="{BB962C8B-B14F-4D97-AF65-F5344CB8AC3E}">
        <p14:creationId xmlns:p14="http://schemas.microsoft.com/office/powerpoint/2010/main" val="17032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05513" y="1577003"/>
            <a:ext cx="8176737" cy="1477328"/>
          </a:xfrm>
          <a:prstGeom prst="rect">
            <a:avLst/>
          </a:prstGeom>
          <a:noFill/>
        </p:spPr>
        <p:txBody>
          <a:bodyPr wrap="square" rtlCol="0">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同步复制：所有节点保持最新，安全；阻塞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异步复制：无阻塞，吞吐性能好；数据延迟，丢失</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半同步复制：同步与异步结合，灵活度高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060646" y="1577003"/>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主</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从</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复</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制</a:t>
            </a:r>
          </a:p>
        </p:txBody>
      </p:sp>
      <p:grpSp>
        <p:nvGrpSpPr>
          <p:cNvPr id="4" name="组合 3"/>
          <p:cNvGrpSpPr/>
          <p:nvPr/>
        </p:nvGrpSpPr>
        <p:grpSpPr>
          <a:xfrm>
            <a:off x="2537170" y="3390624"/>
            <a:ext cx="6920339" cy="2957925"/>
            <a:chOff x="2632964" y="3670484"/>
            <a:chExt cx="6761608" cy="2772139"/>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64" y="3670484"/>
              <a:ext cx="6761608" cy="2772139"/>
            </a:xfrm>
            <a:prstGeom prst="rect">
              <a:avLst/>
            </a:prstGeom>
          </p:spPr>
        </p:pic>
        <p:sp>
          <p:nvSpPr>
            <p:cNvPr id="3" name="文本框 2"/>
            <p:cNvSpPr txBox="1"/>
            <p:nvPr/>
          </p:nvSpPr>
          <p:spPr>
            <a:xfrm>
              <a:off x="5827466" y="5036009"/>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同步</a:t>
              </a:r>
            </a:p>
          </p:txBody>
        </p:sp>
        <p:sp>
          <p:nvSpPr>
            <p:cNvPr id="7" name="文本框 6"/>
            <p:cNvSpPr txBox="1"/>
            <p:nvPr/>
          </p:nvSpPr>
          <p:spPr>
            <a:xfrm>
              <a:off x="7515234" y="5608924"/>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异步</a:t>
              </a:r>
              <a:endParaRPr lang="zh-CN" altLang="en-US" dirty="0">
                <a:solidFill>
                  <a:srgbClr val="FF505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3568613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2895</TotalTime>
  <Words>5799</Words>
  <Application>Microsoft Office PowerPoint</Application>
  <PresentationFormat>宽屏</PresentationFormat>
  <Paragraphs>727</Paragraphs>
  <Slides>72</Slides>
  <Notes>59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72</vt:i4>
      </vt:variant>
    </vt:vector>
  </HeadingPairs>
  <TitlesOfParts>
    <vt:vector size="84" baseType="lpstr">
      <vt:lpstr>游ゴシック</vt:lpstr>
      <vt:lpstr>等线</vt:lpstr>
      <vt:lpstr>等线 Light</vt:lpstr>
      <vt:lpstr>华文仿宋</vt:lpstr>
      <vt:lpstr>宋体</vt:lpstr>
      <vt:lpstr>微软雅黑</vt:lpstr>
      <vt:lpstr>Arial</vt:lpstr>
      <vt:lpstr>Calibri</vt:lpstr>
      <vt:lpstr>Calibri Light</vt:lpstr>
      <vt:lpstr>Lobster</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卫中 朱</dc:creator>
  <cp:lastModifiedBy>卫中 朱</cp:lastModifiedBy>
  <cp:revision>2876</cp:revision>
  <dcterms:created xsi:type="dcterms:W3CDTF">2019-05-04T05:38:13Z</dcterms:created>
  <dcterms:modified xsi:type="dcterms:W3CDTF">2019-05-12T17:11:54Z</dcterms:modified>
</cp:coreProperties>
</file>